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73" r:id="rId4"/>
    <p:sldId id="261" r:id="rId5"/>
    <p:sldId id="289" r:id="rId6"/>
    <p:sldId id="293" r:id="rId7"/>
    <p:sldId id="315" r:id="rId8"/>
    <p:sldId id="316" r:id="rId9"/>
    <p:sldId id="317" r:id="rId10"/>
    <p:sldId id="318" r:id="rId11"/>
    <p:sldId id="319" r:id="rId12"/>
    <p:sldId id="300" r:id="rId13"/>
    <p:sldId id="301" r:id="rId14"/>
    <p:sldId id="321" r:id="rId15"/>
    <p:sldId id="303" r:id="rId16"/>
    <p:sldId id="322" r:id="rId17"/>
    <p:sldId id="304" r:id="rId18"/>
    <p:sldId id="266" r:id="rId19"/>
    <p:sldId id="290" r:id="rId20"/>
    <p:sldId id="291" r:id="rId21"/>
    <p:sldId id="277" r:id="rId22"/>
    <p:sldId id="272" r:id="rId23"/>
    <p:sldId id="298" r:id="rId24"/>
    <p:sldId id="282" r:id="rId25"/>
    <p:sldId id="328" r:id="rId26"/>
    <p:sldId id="296" r:id="rId27"/>
    <p:sldId id="313" r:id="rId28"/>
    <p:sldId id="314" r:id="rId29"/>
    <p:sldId id="283" r:id="rId30"/>
    <p:sldId id="308" r:id="rId31"/>
    <p:sldId id="309" r:id="rId32"/>
    <p:sldId id="278" r:id="rId33"/>
    <p:sldId id="307" r:id="rId34"/>
    <p:sldId id="306" r:id="rId35"/>
    <p:sldId id="323" r:id="rId36"/>
    <p:sldId id="324" r:id="rId37"/>
    <p:sldId id="288" r:id="rId38"/>
    <p:sldId id="327" r:id="rId39"/>
    <p:sldId id="310" r:id="rId40"/>
    <p:sldId id="311" r:id="rId41"/>
    <p:sldId id="312" r:id="rId42"/>
    <p:sldId id="299" r:id="rId43"/>
    <p:sldId id="262" r:id="rId44"/>
    <p:sldId id="302" r:id="rId45"/>
    <p:sldId id="305" r:id="rId46"/>
    <p:sldId id="326" r:id="rId47"/>
    <p:sldId id="325"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ncavage, Sharon" initials="MS" lastIdx="4" clrIdx="0"/>
  <p:cmAuthor id="1" name="Joan Timalonis" initials="JT" lastIdx="8" clrIdx="1"/>
  <p:cmAuthor id="2" name="Dr. Melincavage" initials="SM"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A84"/>
    <a:srgbClr val="6D8D24"/>
    <a:srgbClr val="A78BA9"/>
    <a:srgbClr val="CFE450"/>
    <a:srgbClr val="FFCD34"/>
    <a:srgbClr val="842020"/>
    <a:srgbClr val="842120"/>
    <a:srgbClr val="E28F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71" autoAdjust="0"/>
    <p:restoredTop sz="68961" autoAdjust="0"/>
  </p:normalViewPr>
  <p:slideViewPr>
    <p:cSldViewPr snapToGrid="0">
      <p:cViewPr varScale="1">
        <p:scale>
          <a:sx n="56" d="100"/>
          <a:sy n="56" d="100"/>
        </p:scale>
        <p:origin x="-2050"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5-28T13:01:34.575" idx="4">
    <p:pos x="4618" y="633"/>
    <p:text/>
  </p:cm>
  <p:cm authorId="1" dt="2015-06-05T17:52:41.100" idx="8">
    <p:pos x="10" y="10"/>
    <p:text>I recommend deleting this slide</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5-06-02T19:10:37.666" idx="3">
    <p:pos x="1757" y="3838"/>
    <p:text>This link goes to an empty page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510646C-198C-4F67-B3F8-026E991EDC32}" type="slidenum">
              <a:rPr lang="en-US" altLang="en-US"/>
              <a:pPr>
                <a:defRPr/>
              </a:pPr>
              <a:t>‹#›</a:t>
            </a:fld>
            <a:endParaRPr lang="en-US" altLang="en-US"/>
          </a:p>
        </p:txBody>
      </p:sp>
    </p:spTree>
    <p:extLst>
      <p:ext uri="{BB962C8B-B14F-4D97-AF65-F5344CB8AC3E}">
        <p14:creationId xmlns:p14="http://schemas.microsoft.com/office/powerpoint/2010/main" val="2764895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patheyman.com/essays/neuman/short.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innovations.ahrq.gov/qualitytools/sbar-technique-communication-situational-briefing-mode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ahrq.gov/professionals/education/curriculumtools/teamstepps/instructor/fundamentals/module3/igcommunication.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cbi.nlm.nih.gov/books/NBK43686/"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ww.ncbi.nlm.nih.gov/books/NBK43665/#_ncbi_dlg_cpyrght_NBK43665" TargetMode="External"/><Relationship Id="rId4" Type="http://schemas.openxmlformats.org/officeDocument/2006/relationships/hyperlink" Target="http://www.ahrq.gov/qual/advances2/"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nnovations.ahrq.gov/qualitytools/sbar-technique-communication-situational-briefing-mode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6822194-B495-4DE7-96B4-7DF067AEFFA7}" type="slidenum">
              <a:rPr lang="en-US" altLang="en-US" smtClean="0"/>
              <a:pPr/>
              <a:t>1</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t>Lee, </a:t>
            </a:r>
            <a:r>
              <a:rPr lang="en-US" dirty="0" err="1" smtClean="0"/>
              <a:t>Chiange</a:t>
            </a:r>
            <a:r>
              <a:rPr lang="en-US" dirty="0" smtClean="0"/>
              <a:t>, Liao, Lee, Chen, Liang 2013 – The longitudinal effect of concept map teaching on critical thinking of nursing students</a:t>
            </a:r>
          </a:p>
          <a:p>
            <a:pPr marL="228600" indent="-228600" eaLnBrk="1" hangingPunct="1">
              <a:buFontTx/>
              <a:buAutoNum type="arabicPeriod"/>
              <a:defRPr/>
            </a:pPr>
            <a:r>
              <a:rPr lang="en-US" dirty="0" smtClean="0"/>
              <a:t>The experimental group was taught how to construct a concept map in the first week of class</a:t>
            </a:r>
          </a:p>
          <a:p>
            <a:pPr marL="228600" indent="-228600" eaLnBrk="1" hangingPunct="1">
              <a:buFontTx/>
              <a:buAutoNum type="arabicPeriod"/>
              <a:defRPr/>
            </a:pPr>
            <a:r>
              <a:rPr lang="en-US" dirty="0" smtClean="0"/>
              <a:t>Instructors summarized course content at the end of classes with concept maps in addition to lectures and guided students to work on course assignments using concept mapping techniques</a:t>
            </a:r>
          </a:p>
          <a:p>
            <a:pPr marL="228600" indent="-228600" eaLnBrk="1" hangingPunct="1">
              <a:buFontTx/>
              <a:buAutoNum type="arabicPeriod"/>
              <a:defRPr/>
            </a:pPr>
            <a:endParaRPr 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E806239-8743-4FAA-8B35-739A387DFC01}" type="slidenum">
              <a:rPr lang="en-US" altLang="en-US" smtClean="0"/>
              <a:pPr/>
              <a:t>15</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eaLnBrk="1" hangingPunct="1">
              <a:defRPr/>
            </a:pPr>
            <a:r>
              <a:rPr lang="en-US" dirty="0" smtClean="0"/>
              <a:t>Tseng, Chou, Wang, </a:t>
            </a:r>
            <a:r>
              <a:rPr lang="en-US" dirty="0" err="1" smtClean="0"/>
              <a:t>Ko</a:t>
            </a:r>
            <a:r>
              <a:rPr lang="en-US" dirty="0" smtClean="0"/>
              <a:t>, Jian, </a:t>
            </a:r>
            <a:r>
              <a:rPr lang="en-US" dirty="0" err="1" smtClean="0"/>
              <a:t>Weng</a:t>
            </a:r>
            <a:r>
              <a:rPr lang="en-US" dirty="0" smtClean="0"/>
              <a:t>, 2011 – The effectiveness of problem-based learning and concept mapping among Taiwanese registered nurse students</a:t>
            </a:r>
          </a:p>
          <a:p>
            <a:pPr marL="228600" indent="-228600" eaLnBrk="1" hangingPunct="1">
              <a:buFontTx/>
              <a:buAutoNum type="arabicPeriod"/>
              <a:defRPr/>
            </a:pPr>
            <a:r>
              <a:rPr lang="en-US" dirty="0" smtClean="0"/>
              <a:t>Experimental group had a 3 hour introduction to problem-based learning and 2 hours of application of concept mapping</a:t>
            </a:r>
          </a:p>
          <a:p>
            <a:pPr marL="228600" indent="-228600" eaLnBrk="1" hangingPunct="1">
              <a:buFontTx/>
              <a:buAutoNum type="arabicPeriod"/>
              <a:defRPr/>
            </a:pPr>
            <a:r>
              <a:rPr lang="en-US" dirty="0" smtClean="0"/>
              <a:t>They had 3 hours of PBL tutorials and concept map construction each week for 14-weeks for a total of 42 hours</a:t>
            </a:r>
          </a:p>
          <a:p>
            <a:pPr>
              <a:defRPr/>
            </a:pPr>
            <a:r>
              <a:rPr lang="en-US" dirty="0" smtClean="0"/>
              <a:t>CTS – Critical Thinking Scale</a:t>
            </a:r>
          </a:p>
          <a:p>
            <a:pPr>
              <a:defRPr/>
            </a:pPr>
            <a:r>
              <a:rPr lang="en-US" dirty="0" smtClean="0"/>
              <a:t>SDLS – Self-Directed Learning Scale</a:t>
            </a:r>
          </a:p>
          <a:p>
            <a:pPr>
              <a:defRPr/>
            </a:pPr>
            <a:r>
              <a:rPr lang="en-US" dirty="0" smtClean="0"/>
              <a:t>SPIPTSQ – Students’ Performance in PBL Tutorial Sessions Questionnaire</a:t>
            </a:r>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9E1312D-D00B-4E33-9138-8884B3A95D27}" type="slidenum">
              <a:rPr lang="en-US" altLang="en-US" smtClean="0"/>
              <a:pPr/>
              <a:t>16</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t>The effect of a </a:t>
            </a:r>
            <a:r>
              <a:rPr lang="en-US" dirty="0" err="1" smtClean="0"/>
              <a:t>metacognitive</a:t>
            </a:r>
            <a:r>
              <a:rPr lang="en-US" dirty="0" smtClean="0"/>
              <a:t> intervention on approach to and self-regulation of learning in baccalaureate nursing students August-Brady, 2005</a:t>
            </a:r>
          </a:p>
          <a:p>
            <a:pPr marL="228600" indent="-228600" eaLnBrk="1" hangingPunct="1">
              <a:buFontTx/>
              <a:buAutoNum type="arabicPeriod"/>
              <a:defRPr/>
            </a:pPr>
            <a:r>
              <a:rPr lang="en-US" dirty="0" smtClean="0"/>
              <a:t>Treatment group received</a:t>
            </a:r>
          </a:p>
          <a:p>
            <a:pPr marL="228600" indent="-228600" eaLnBrk="1" hangingPunct="1">
              <a:defRPr/>
            </a:pPr>
            <a:r>
              <a:rPr lang="en-US" dirty="0" smtClean="0"/>
              <a:t>      a. A 1-hour session on the use of concept mapping and then given a case study to construct a concept map</a:t>
            </a:r>
          </a:p>
          <a:p>
            <a:pPr marL="228600" indent="-228600" eaLnBrk="1" hangingPunct="1">
              <a:defRPr/>
            </a:pPr>
            <a:r>
              <a:rPr lang="en-US" dirty="0" smtClean="0"/>
              <a:t>      b. They received a written directive on how to construct concept maps and additional readings</a:t>
            </a:r>
          </a:p>
          <a:p>
            <a:pPr marL="228600" indent="-228600" eaLnBrk="1" hangingPunct="1">
              <a:defRPr/>
            </a:pPr>
            <a:r>
              <a:rPr lang="en-US" dirty="0" smtClean="0"/>
              <a:t>      c. Treatment participants were required to complete 6 concept maps on six assigned patients as part of their clinical preparation during the </a:t>
            </a:r>
            <a:r>
              <a:rPr lang="en-US" smtClean="0"/>
              <a:t>15-week semester</a:t>
            </a:r>
            <a:endParaRPr 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5ED22D6-FACD-4A26-B3C9-361B3E35A9A4}" type="slidenum">
              <a:rPr lang="en-US" altLang="en-US" smtClean="0"/>
              <a:pPr/>
              <a:t>17</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(Neumans System's Model, written and presented by Patrick Heyman and Sandra Wolfe, University of Florida, April 2000)</a:t>
            </a:r>
          </a:p>
          <a:p>
            <a:pPr eaLnBrk="1" hangingPunct="1"/>
            <a:r>
              <a:rPr lang="en-US" altLang="en-US" smtClean="0">
                <a:latin typeface="Arial" pitchFamily="34" charset="0"/>
                <a:hlinkClick r:id="rId3"/>
              </a:rPr>
              <a:t>http://patheyman.com/essays/neuman/short.htm</a:t>
            </a:r>
            <a:endParaRPr lang="en-US" altLang="en-US" smtClean="0">
              <a:latin typeface="Arial" pitchFamily="34" charset="0"/>
            </a:endParaRPr>
          </a:p>
          <a:p>
            <a:pPr eaLnBrk="1" hangingPunct="1"/>
            <a:endParaRPr lang="en-US" altLang="en-US" smtClean="0">
              <a:latin typeface="Arial" pitchFamily="34" charset="0"/>
            </a:endParaRPr>
          </a:p>
          <a:p>
            <a:pPr eaLnBrk="1" hangingPunct="1"/>
            <a:r>
              <a:rPr lang="en-US" altLang="en-US" smtClean="0">
                <a:latin typeface="Arial" pitchFamily="34" charset="0"/>
              </a:rPr>
              <a:t>***While this is old – this is original work about the concept map</a:t>
            </a: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r>
              <a:rPr lang="en-US" altLang="en-US" smtClean="0">
                <a:latin typeface="Arial" pitchFamily="34" charset="0"/>
              </a:rPr>
              <a:t>This online reference was used a great deal in making changes in particular to create a glossary for students</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57D311E-DE69-4ABD-9C87-B8334B2FFBED}" type="slidenum">
              <a:rPr lang="en-US" altLang="en-US" smtClean="0"/>
              <a:pPr/>
              <a:t>18</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B486293-7890-462E-AA67-6D94DB3074C3}" type="slidenum">
              <a:rPr lang="en-US" altLang="en-US" smtClean="0"/>
              <a:pPr/>
              <a:t>19</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When looking at the definition of a concept map, this is it that Dr. Neuman created</a:t>
            </a:r>
          </a:p>
          <a:p>
            <a:pPr eaLnBrk="1" hangingPunct="1"/>
            <a:endParaRPr lang="en-US" altLang="en-US" smtClean="0">
              <a:latin typeface="Arial" pitchFamily="34" charset="0"/>
            </a:endParaRPr>
          </a:p>
          <a:p>
            <a:pPr eaLnBrk="1" hangingPunct="1"/>
            <a:r>
              <a:rPr lang="en-US" altLang="en-US" smtClean="0">
                <a:latin typeface="Arial" pitchFamily="34" charset="0"/>
              </a:rPr>
              <a:t>It connects concepts together</a:t>
            </a:r>
          </a:p>
          <a:p>
            <a:pPr eaLnBrk="1" hangingPunct="1"/>
            <a:endParaRPr lang="en-US" altLang="en-US" smtClean="0">
              <a:latin typeface="Arial" pitchFamily="34" charset="0"/>
            </a:endParaRPr>
          </a:p>
          <a:p>
            <a:pPr eaLnBrk="1" hangingPunct="1"/>
            <a:r>
              <a:rPr lang="en-US" altLang="en-US" smtClean="0">
                <a:latin typeface="Arial" pitchFamily="34" charset="0"/>
              </a:rPr>
              <a:t>One of the purposes of a concept map is that all inter-linking patient needs and interventions are presented all on one pages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This is old visual representation – nothing about Neuman, very physiologic, a lot of medical dx, lacked nursing terminology</a:t>
            </a:r>
          </a:p>
          <a:p>
            <a:endParaRPr lang="en-US" altLang="en-US" smtClean="0">
              <a:latin typeface="Arial" pitchFamily="34" charset="0"/>
            </a:endParaRPr>
          </a:p>
          <a:p>
            <a:r>
              <a:rPr lang="en-US" altLang="en-US" smtClean="0">
                <a:latin typeface="Arial" pitchFamily="34" charset="0"/>
              </a:rPr>
              <a:t>We had the beginnings of a systems model with our original concept mapping with the patient at the center or the core but it was lacking meeting patients wholistiic needs, addressing all the variables that address patient care</a:t>
            </a:r>
          </a:p>
          <a:p>
            <a:endParaRPr lang="en-US" altLang="en-US" smtClean="0">
              <a:latin typeface="Arial" pitchFamily="34" charset="0"/>
            </a:endParaRPr>
          </a:p>
          <a:p>
            <a:r>
              <a:rPr lang="en-US" altLang="en-US" smtClean="0">
                <a:latin typeface="Arial" pitchFamily="34" charset="0"/>
              </a:rPr>
              <a:t>Once again, it has more a physiologic or even medical viewpoint rather than nursing</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8B10274-93CC-4DDE-B9B9-1B96DFCC0AF6}" type="slidenum">
              <a:rPr lang="en-US" altLang="en-US" smtClean="0"/>
              <a:pPr/>
              <a:t>20</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latin typeface="Arial" pitchFamily="34" charset="0"/>
              </a:rPr>
              <a:t>p. 210 of  the </a:t>
            </a:r>
            <a:r>
              <a:rPr lang="en-US" altLang="en-US" dirty="0" err="1" smtClean="0">
                <a:latin typeface="Arial" pitchFamily="34" charset="0"/>
              </a:rPr>
              <a:t>Neuman</a:t>
            </a:r>
            <a:r>
              <a:rPr lang="en-US" altLang="en-US" dirty="0" smtClean="0">
                <a:latin typeface="Arial" pitchFamily="34" charset="0"/>
              </a:rPr>
              <a:t> Systems Model – 5</a:t>
            </a:r>
            <a:r>
              <a:rPr lang="en-US" altLang="en-US" baseline="30000" dirty="0" smtClean="0">
                <a:latin typeface="Arial" pitchFamily="34" charset="0"/>
              </a:rPr>
              <a:t>th</a:t>
            </a:r>
            <a:r>
              <a:rPr lang="en-US" altLang="en-US" dirty="0" smtClean="0">
                <a:latin typeface="Arial" pitchFamily="34" charset="0"/>
              </a:rPr>
              <a:t> edition</a:t>
            </a:r>
          </a:p>
          <a:p>
            <a:pPr>
              <a:defRPr/>
            </a:pPr>
            <a:endParaRPr lang="en-US" altLang="en-US" dirty="0" smtClean="0">
              <a:latin typeface="Arial" pitchFamily="34" charset="0"/>
            </a:endParaRPr>
          </a:p>
          <a:p>
            <a:pPr>
              <a:defRPr/>
            </a:pPr>
            <a:r>
              <a:rPr lang="en-US" altLang="en-US" dirty="0" smtClean="0">
                <a:latin typeface="Arial" pitchFamily="34" charset="0"/>
              </a:rPr>
              <a:t>This is the revised concept map that is used today and incorporates the </a:t>
            </a:r>
            <a:r>
              <a:rPr lang="en-US" altLang="en-US" dirty="0" err="1" smtClean="0">
                <a:latin typeface="Arial" pitchFamily="34" charset="0"/>
              </a:rPr>
              <a:t>wholistic</a:t>
            </a:r>
            <a:r>
              <a:rPr lang="en-US" altLang="en-US" dirty="0" smtClean="0">
                <a:latin typeface="Arial" pitchFamily="34" charset="0"/>
              </a:rPr>
              <a:t> view : Center is Client system: Basic Structure or Central Core: Used to put VS in core, But in the hospital setting difficult to have normal temp. etc. So the Basic Factor common to the patient during hospital stay is ?Dev/stage? Ego structure.    Surrounding client are LOD, LOR</a:t>
            </a:r>
          </a:p>
          <a:p>
            <a:pPr>
              <a:defRPr/>
            </a:pPr>
            <a:endParaRPr lang="en-US" altLang="en-US" dirty="0" smtClean="0">
              <a:latin typeface="Arial" pitchFamily="34" charset="0"/>
            </a:endParaRPr>
          </a:p>
          <a:p>
            <a:pPr marL="228600" indent="-228600">
              <a:buFontTx/>
              <a:buAutoNum type="arabicPeriod"/>
              <a:defRPr/>
            </a:pPr>
            <a:r>
              <a:rPr lang="en-US" altLang="en-US" dirty="0" smtClean="0">
                <a:latin typeface="Arial" pitchFamily="34" charset="0"/>
              </a:rPr>
              <a:t>One stressor is not physiologic</a:t>
            </a:r>
          </a:p>
          <a:p>
            <a:pPr marL="228600" indent="-228600">
              <a:buFontTx/>
              <a:buAutoNum type="arabicPeriod"/>
              <a:defRPr/>
            </a:pPr>
            <a:r>
              <a:rPr lang="en-US" altLang="en-US" dirty="0" smtClean="0">
                <a:latin typeface="Arial" pitchFamily="34" charset="0"/>
              </a:rPr>
              <a:t>Includes areas for positive variables aiding defense and resistance</a:t>
            </a:r>
          </a:p>
          <a:p>
            <a:pPr marL="228600" indent="-228600">
              <a:buFontTx/>
              <a:buAutoNum type="arabicPeriod"/>
              <a:defRPr/>
            </a:pPr>
            <a:r>
              <a:rPr lang="en-US" altLang="en-US" dirty="0" smtClean="0">
                <a:latin typeface="Arial" pitchFamily="34" charset="0"/>
              </a:rPr>
              <a:t>The client at the core the NURSE has to consider all the lines of resistance and defense and the degree that the stressors penetrate</a:t>
            </a:r>
          </a:p>
          <a:p>
            <a:pPr marL="228600" indent="-228600">
              <a:buFontTx/>
              <a:buAutoNum type="arabicPeriod"/>
              <a:defRPr/>
            </a:pPr>
            <a:r>
              <a:rPr lang="en-US" altLang="en-US" dirty="0" smtClean="0">
                <a:latin typeface="Arial" pitchFamily="34" charset="0"/>
              </a:rPr>
              <a:t>Considers a systematic view of the patients – ex. Genetics, </a:t>
            </a:r>
            <a:r>
              <a:rPr lang="en-US" altLang="en-US" dirty="0" err="1" smtClean="0">
                <a:latin typeface="Arial" pitchFamily="34" charset="0"/>
              </a:rPr>
              <a:t>pt</a:t>
            </a:r>
            <a:r>
              <a:rPr lang="en-US" altLang="en-US" dirty="0" smtClean="0">
                <a:latin typeface="Arial" pitchFamily="34" charset="0"/>
              </a:rPr>
              <a:t> strengths and weakness</a:t>
            </a:r>
          </a:p>
          <a:p>
            <a:pPr marL="228600" indent="-228600">
              <a:buFontTx/>
              <a:buAutoNum type="arabicPeriod"/>
              <a:defRPr/>
            </a:pPr>
            <a:r>
              <a:rPr lang="en-US" altLang="en-US" dirty="0" smtClean="0">
                <a:latin typeface="Arial" pitchFamily="34" charset="0"/>
              </a:rPr>
              <a:t>Previously we discussed only Chief Complaint and History of Present Illness, now we incorporated Dr. </a:t>
            </a:r>
            <a:r>
              <a:rPr lang="en-US" altLang="en-US" dirty="0" err="1" smtClean="0">
                <a:latin typeface="Arial" pitchFamily="34" charset="0"/>
              </a:rPr>
              <a:t>Neuman’s</a:t>
            </a:r>
            <a:r>
              <a:rPr lang="en-US" altLang="en-US" dirty="0" smtClean="0">
                <a:latin typeface="Arial" pitchFamily="34" charset="0"/>
              </a:rPr>
              <a:t> basic structure of the client system with the concentric rings and circles</a:t>
            </a:r>
          </a:p>
          <a:p>
            <a:pPr marL="228600" indent="-228600">
              <a:buFontTx/>
              <a:buAutoNum type="arabicPeriod"/>
              <a:defRPr/>
            </a:pPr>
            <a:endParaRPr lang="en-US" altLang="en-US" dirty="0" smtClean="0">
              <a:latin typeface="Arial" pitchFamily="34" charset="0"/>
            </a:endParaRPr>
          </a:p>
          <a:p>
            <a:pPr>
              <a:defRPr/>
            </a:pPr>
            <a:r>
              <a:rPr lang="en-US" altLang="en-US" dirty="0" smtClean="0">
                <a:latin typeface="Arial" pitchFamily="34" charset="0"/>
              </a:rPr>
              <a:t>We’ve gleaned from Dr. </a:t>
            </a:r>
            <a:r>
              <a:rPr lang="en-US" altLang="en-US" dirty="0" err="1" smtClean="0">
                <a:latin typeface="Arial" pitchFamily="34" charset="0"/>
              </a:rPr>
              <a:t>Neuman’s</a:t>
            </a:r>
            <a:r>
              <a:rPr lang="en-US" altLang="en-US" dirty="0" smtClean="0">
                <a:latin typeface="Arial" pitchFamily="34" charset="0"/>
              </a:rPr>
              <a:t> model the pertinent pieces of her systems approach to help students look at patients with a </a:t>
            </a:r>
            <a:r>
              <a:rPr lang="en-US" altLang="en-US" dirty="0" err="1" smtClean="0">
                <a:latin typeface="Arial" pitchFamily="34" charset="0"/>
              </a:rPr>
              <a:t>wholistic</a:t>
            </a:r>
            <a:r>
              <a:rPr lang="en-US" altLang="en-US" dirty="0" smtClean="0">
                <a:latin typeface="Arial" pitchFamily="34" charset="0"/>
              </a:rPr>
              <a:t> lens – it’s a start</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245B105-50A5-418D-B86E-F975D6438413}" type="slidenum">
              <a:rPr lang="en-US" altLang="en-US" smtClean="0"/>
              <a:pPr/>
              <a:t>21</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Identify 4 priority problems, one non-physiological</a:t>
            </a:r>
          </a:p>
          <a:p>
            <a:pPr eaLnBrk="1" hangingPunct="1"/>
            <a:r>
              <a:rPr lang="en-US" altLang="en-US" smtClean="0">
                <a:latin typeface="Arial" pitchFamily="34" charset="0"/>
              </a:rPr>
              <a:t>Arrows to show penetration of Clients FLD, NLD LOR to identify priority stressors</a:t>
            </a:r>
          </a:p>
          <a:p>
            <a:pPr eaLnBrk="1" hangingPunct="1"/>
            <a:endParaRPr lang="en-US" altLang="en-US" smtClean="0">
              <a:latin typeface="Arial" pitchFamily="34" charset="0"/>
            </a:endParaRPr>
          </a:p>
          <a:p>
            <a:pPr eaLnBrk="1" hangingPunct="1"/>
            <a:r>
              <a:rPr lang="en-US" altLang="en-US" smtClean="0">
                <a:latin typeface="Arial" pitchFamily="34" charset="0"/>
              </a:rPr>
              <a:t>In wellness &amp; illness states, all variables affecting the client must be evaluated &amp; inter-relationships identified. (Neuman &amp; Fawcett, 2011)</a:t>
            </a:r>
          </a:p>
          <a:p>
            <a:pPr eaLnBrk="1" hangingPunct="1"/>
            <a:r>
              <a:rPr lang="en-US" altLang="en-US" smtClean="0">
                <a:latin typeface="Arial" pitchFamily="34" charset="0"/>
              </a:rPr>
              <a:t>The Nursing process is shaped by unique patient preferences, needs, values and choices (ANA Code of Ethics, 2015)</a:t>
            </a:r>
          </a:p>
          <a:p>
            <a:pPr eaLnBrk="1" hangingPunct="1"/>
            <a:endParaRPr lang="en-US" altLang="en-US" smtClean="0">
              <a:latin typeface="Arial" pitchFamily="34" charset="0"/>
            </a:endParaRPr>
          </a:p>
          <a:p>
            <a:pPr eaLnBrk="1" hangingPunct="1"/>
            <a:r>
              <a:rPr lang="en-US" altLang="en-US" smtClean="0">
                <a:latin typeface="Arial" pitchFamily="34" charset="0"/>
              </a:rPr>
              <a:t>In this assignment students need to prioritize stressors and show how the stressors penetrate the lines of defense as per the Neuman Systems Model</a:t>
            </a:r>
          </a:p>
          <a:p>
            <a:pPr eaLnBrk="1" hangingPunct="1"/>
            <a:endParaRPr lang="en-US" altLang="en-US" smtClean="0">
              <a:latin typeface="Arial" pitchFamily="34" charset="0"/>
            </a:endParaRPr>
          </a:p>
          <a:p>
            <a:pPr eaLnBrk="1" hangingPunct="1"/>
            <a:r>
              <a:rPr lang="en-US" altLang="en-US" smtClean="0">
                <a:latin typeface="Arial" pitchFamily="34" charset="0"/>
              </a:rPr>
              <a:t>Identification of Positive Variables</a:t>
            </a:r>
          </a:p>
          <a:p>
            <a:pPr eaLnBrk="1" hangingPunct="1"/>
            <a:r>
              <a:rPr lang="en-US" altLang="en-US" smtClean="0">
                <a:latin typeface="Arial" pitchFamily="34" charset="0"/>
              </a:rPr>
              <a:t>In wellness &amp; illness states, all variables affecting the client must be evaluated &amp; inter-relationships identified. (Neuman &amp; Fawcett, 2011)</a:t>
            </a:r>
          </a:p>
          <a:p>
            <a:pPr eaLnBrk="1" hangingPunct="1"/>
            <a:r>
              <a:rPr lang="en-US" altLang="en-US" smtClean="0">
                <a:latin typeface="Arial" pitchFamily="34" charset="0"/>
              </a:rPr>
              <a:t>The Nursing process is shaped by unique patient preferences, needs, values and choices (ANA Code of Ethics, 2015)</a:t>
            </a:r>
          </a:p>
          <a:p>
            <a:pPr eaLnBrk="1" hangingPunct="1"/>
            <a:endParaRPr lang="en-US" altLang="en-US" smtClean="0">
              <a:latin typeface="Arial" pitchFamily="34" charset="0"/>
            </a:endParaRPr>
          </a:p>
          <a:p>
            <a:pPr eaLnBrk="1" hangingPunct="1"/>
            <a:r>
              <a:rPr lang="en-US" altLang="en-US" smtClean="0">
                <a:latin typeface="Arial" pitchFamily="34" charset="0"/>
              </a:rPr>
              <a:t>Stressors Affect system stability.</a:t>
            </a:r>
          </a:p>
          <a:p>
            <a:pPr eaLnBrk="1" hangingPunct="1"/>
            <a:endParaRPr lang="en-US" altLang="en-US" smtClean="0">
              <a:latin typeface="Arial"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1DEC1ED-1357-466E-9601-734788AECF3B}" type="slidenum">
              <a:rPr lang="en-US" altLang="en-US" smtClean="0"/>
              <a:pPr/>
              <a:t>22</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A 5 variables identified on Prep Sheet or assessment tool</a:t>
            </a:r>
          </a:p>
          <a:p>
            <a:pPr eaLnBrk="1" hangingPunct="1"/>
            <a:endParaRPr lang="en-US" altLang="en-US" smtClean="0">
              <a:latin typeface="Arial" pitchFamily="34" charset="0"/>
            </a:endParaRPr>
          </a:p>
          <a:p>
            <a:pPr eaLnBrk="1" hangingPunct="1"/>
            <a:r>
              <a:rPr lang="en-US" altLang="en-US" smtClean="0">
                <a:latin typeface="Arial" pitchFamily="34" charset="0"/>
              </a:rPr>
              <a:t>Here’s a close up on how we guide students to illustrate priorities for patients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6C21BE1-C583-43AD-AACF-C21F06148F3B}" type="slidenum">
              <a:rPr lang="en-US" altLang="en-US" smtClean="0"/>
              <a:pPr/>
              <a:t>23</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A true concept map would have everything on the same page</a:t>
            </a:r>
          </a:p>
          <a:p>
            <a:endParaRPr lang="en-US" altLang="en-US" smtClean="0">
              <a:latin typeface="Arial" pitchFamily="34" charset="0"/>
            </a:endParaRPr>
          </a:p>
          <a:p>
            <a:r>
              <a:rPr lang="en-US" altLang="en-US" smtClean="0">
                <a:latin typeface="Arial" pitchFamily="34" charset="0"/>
              </a:rPr>
              <a:t>To teach fundamental students about interventions we took a linear approach</a:t>
            </a:r>
          </a:p>
          <a:p>
            <a:endParaRPr lang="en-US" altLang="en-US" smtClean="0">
              <a:latin typeface="Arial" pitchFamily="34" charset="0"/>
            </a:endParaRPr>
          </a:p>
          <a:p>
            <a:r>
              <a:rPr lang="en-US" altLang="en-US" smtClean="0">
                <a:latin typeface="Arial" pitchFamily="34" charset="0"/>
              </a:rPr>
              <a:t>A true concept map would be somewhat confusing for students to make conncections</a:t>
            </a:r>
          </a:p>
          <a:p>
            <a:endParaRPr lang="en-US" altLang="en-US" smtClean="0">
              <a:latin typeface="Arial" pitchFamily="34" charset="0"/>
            </a:endParaRPr>
          </a:p>
          <a:p>
            <a:r>
              <a:rPr lang="en-US" altLang="en-US" smtClean="0">
                <a:latin typeface="Arial" pitchFamily="34" charset="0"/>
              </a:rPr>
              <a:t>This linear format incorporates the nursing process of behavioral outcomes and interventions to meet the behavioral outcomes and evaluation or patient response</a:t>
            </a:r>
          </a:p>
          <a:p>
            <a:endParaRPr lang="en-US" altLang="en-US" smtClean="0">
              <a:latin typeface="Arial" pitchFamily="34" charset="0"/>
            </a:endParaRPr>
          </a:p>
          <a:p>
            <a:r>
              <a:rPr lang="en-US" altLang="en-US" smtClean="0">
                <a:latin typeface="Arial" pitchFamily="34" charset="0"/>
              </a:rPr>
              <a:t>There would be a lot to put on one page for NUR 309 students and may hinder learning about interventions and evaluation of interventions</a:t>
            </a:r>
          </a:p>
          <a:p>
            <a:endParaRPr lang="en-US" altLang="en-US" smtClean="0">
              <a:latin typeface="Arial" pitchFamily="34" charset="0"/>
            </a:endParaRPr>
          </a:p>
          <a:p>
            <a:r>
              <a:rPr lang="en-US" altLang="en-US" smtClean="0">
                <a:latin typeface="Arial" pitchFamily="34" charset="0"/>
              </a:rPr>
              <a:t>Titled secondary preventions because students are not thinking primary preventions because clinical is in the acute care setting</a:t>
            </a:r>
          </a:p>
          <a:p>
            <a:endParaRPr lang="en-US" altLang="en-US" smtClean="0">
              <a:latin typeface="Arial" pitchFamily="34" charset="0"/>
            </a:endParaRPr>
          </a:p>
          <a:p>
            <a:r>
              <a:rPr lang="en-US" altLang="en-US" smtClean="0">
                <a:latin typeface="Arial" pitchFamily="34" charset="0"/>
              </a:rPr>
              <a:t>Secondary prevention per Dr. Neuman – attain previous level of wellness</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4A58990-54A8-41DB-A664-B37D4BB9096A}" type="slidenum">
              <a:rPr lang="en-US" altLang="en-US" smtClean="0"/>
              <a:pPr/>
              <a:t>24</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E278FDF-D981-4330-94FA-DF076C8E3BB0}" type="slidenum">
              <a:rPr lang="en-US" altLang="en-US" smtClean="0"/>
              <a:pPr/>
              <a:t>2</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02952F0-760C-4481-990D-59FED2691A63}" type="slidenum">
              <a:rPr lang="en-US" altLang="en-US" smtClean="0"/>
              <a:pPr/>
              <a:t>25</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D299000-9172-4AD5-B188-58B5BF514DCB}" type="slidenum">
              <a:rPr lang="en-US" altLang="en-US" smtClean="0"/>
              <a:pPr/>
              <a:t>26</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hlinkClick r:id="rId3"/>
              </a:rPr>
              <a:t>https://innovations.ahrq.gov/qualitytools/sbar-technique-communication-situational-briefing-model</a:t>
            </a:r>
            <a:endParaRPr lang="en-US" altLang="en-US" smtClean="0">
              <a:latin typeface="Arial" pitchFamily="34" charset="0"/>
            </a:endParaRPr>
          </a:p>
          <a:p>
            <a:endParaRPr lang="en-US" altLang="en-US" smtClean="0">
              <a:latin typeface="Arial" pitchFamily="34" charset="0"/>
            </a:endParaRPr>
          </a:p>
          <a:p>
            <a:r>
              <a:rPr lang="en-US" altLang="en-US" smtClean="0">
                <a:latin typeface="Arial" pitchFamily="34" charset="0"/>
              </a:rPr>
              <a:t>SBAR is one of the Teamwork tools help to help improve communication and foster a culture of safety</a:t>
            </a:r>
          </a:p>
          <a:p>
            <a:endParaRPr lang="en-US" altLang="en-US" smtClean="0">
              <a:latin typeface="Arial" pitchFamily="34" charset="0"/>
            </a:endParaRPr>
          </a:p>
          <a:p>
            <a:pPr marL="0" lvl="1"/>
            <a:r>
              <a:rPr lang="en-US" altLang="en-US" smtClean="0">
                <a:latin typeface="Arial" pitchFamily="34" charset="0"/>
              </a:rPr>
              <a:t>One of the tools in the TeamSTEPPS® curriculum(</a:t>
            </a:r>
            <a:r>
              <a:rPr lang="en-US" altLang="en-US" sz="2000" smtClean="0">
                <a:latin typeface="Arial" pitchFamily="34" charset="0"/>
                <a:hlinkClick r:id="rId4"/>
              </a:rPr>
              <a:t>http://www.ahrq.gov/professionals/education/curriculumtools/teamstepps/instructor/fundamentals/module3/igcommunication.html</a:t>
            </a:r>
            <a:r>
              <a:rPr lang="en-US" altLang="en-US" sz="2000" smtClean="0">
                <a:latin typeface="Arial" pitchFamily="34" charset="0"/>
              </a:rPr>
              <a:t>)</a:t>
            </a:r>
          </a:p>
          <a:p>
            <a:endParaRPr lang="en-US" altLang="en-US" smtClean="0">
              <a:latin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90B0B98-AA7D-4DD7-9F40-64EF7E65C5BE}" type="slidenum">
              <a:rPr lang="en-US" altLang="en-US" smtClean="0"/>
              <a:pPr/>
              <a:t>29</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latin typeface="Arial" pitchFamily="34" charset="0"/>
                <a:hlinkClick r:id="rId3"/>
              </a:rPr>
              <a:t>http://www.ncbi.nlm.nih.gov/books/NBK43686/</a:t>
            </a:r>
            <a:endParaRPr lang="en-US" altLang="en-US" smtClean="0">
              <a:latin typeface="Arial" pitchFamily="34" charset="0"/>
            </a:endParaRPr>
          </a:p>
          <a:p>
            <a:r>
              <a:rPr lang="en-US" altLang="en-US" b="1" smtClean="0">
                <a:latin typeface="Arial" pitchFamily="34" charset="0"/>
              </a:rPr>
              <a:t>Advances in Patient Safety: New Directions and Alternative Approaches (Vol. 3: Performance and Tools)</a:t>
            </a:r>
          </a:p>
          <a:p>
            <a:r>
              <a:rPr lang="en-US" altLang="en-US" smtClean="0">
                <a:latin typeface="Arial" pitchFamily="34" charset="0"/>
              </a:rPr>
              <a:t>Edited by Kerm Henriksen, PhD, James B Battles, PhD, Margaret A Keyes, MA, and Mary L Grady, BS.</a:t>
            </a:r>
          </a:p>
          <a:p>
            <a:r>
              <a:rPr lang="en-US" altLang="en-US" smtClean="0">
                <a:latin typeface="Arial" pitchFamily="34" charset="0"/>
              </a:rPr>
              <a:t>Rockville (MD): </a:t>
            </a:r>
            <a:r>
              <a:rPr lang="en-US" altLang="en-US" smtClean="0">
                <a:latin typeface="Arial" pitchFamily="34" charset="0"/>
                <a:hlinkClick r:id="rId4"/>
              </a:rPr>
              <a:t>Agency for Healthcare Research and Quality (US)</a:t>
            </a:r>
            <a:r>
              <a:rPr lang="en-US" altLang="en-US" smtClean="0">
                <a:latin typeface="Arial" pitchFamily="34" charset="0"/>
              </a:rPr>
              <a:t>; 2008 Aug.Publication No.: 08-0034-3</a:t>
            </a:r>
          </a:p>
          <a:p>
            <a:r>
              <a:rPr lang="en-US" altLang="en-US" smtClean="0">
                <a:latin typeface="Arial" pitchFamily="34" charset="0"/>
                <a:hlinkClick r:id="rId5"/>
              </a:rPr>
              <a:t>Copyright and Permissions</a:t>
            </a:r>
            <a:endParaRPr lang="en-US" altLang="en-US" smtClean="0">
              <a:latin typeface="Arial" pitchFamily="34" charset="0"/>
            </a:endParaRPr>
          </a:p>
          <a:p>
            <a:endParaRPr lang="en-US" altLang="en-US" smtClean="0">
              <a:latin typeface="Arial" pitchFamily="34" charset="0"/>
            </a:endParaRPr>
          </a:p>
          <a:p>
            <a:r>
              <a:rPr lang="en-US" altLang="en-US" b="1" smtClean="0">
                <a:latin typeface="Arial" pitchFamily="34" charset="0"/>
              </a:rPr>
              <a:t>TeamSTEPPS</a:t>
            </a:r>
            <a:r>
              <a:rPr lang="en-US" altLang="en-US" b="1" baseline="30000" smtClean="0">
                <a:latin typeface="Arial" pitchFamily="34" charset="0"/>
              </a:rPr>
              <a:t>™</a:t>
            </a:r>
            <a:r>
              <a:rPr lang="en-US" altLang="en-US" b="1" smtClean="0">
                <a:latin typeface="Arial" pitchFamily="34" charset="0"/>
              </a:rPr>
              <a:t>: Team Strategies and Tools to Enhance Performance and Patient Safety</a:t>
            </a:r>
          </a:p>
          <a:p>
            <a:r>
              <a:rPr lang="en-US" altLang="en-US" smtClean="0">
                <a:latin typeface="Arial" pitchFamily="34" charset="0"/>
              </a:rPr>
              <a:t>Heidi B. King, MS, CHE, James Battles, PhD, David P. Baker, PhD, Alexander Alonso, PhD, Eduardo Salas, PhD, John Webster, MD, MBA, Lauren Toomey, RN, BSBA, MIS, and Mary Salisbury, RN, MSN  </a:t>
            </a:r>
            <a:r>
              <a:rPr lang="en-US" altLang="en-US" i="1" u="sng" smtClean="0">
                <a:solidFill>
                  <a:srgbClr val="FF0000"/>
                </a:solidFill>
                <a:latin typeface="Arial" pitchFamily="34" charset="0"/>
              </a:rPr>
              <a:t>Chapter in the above edited book</a:t>
            </a:r>
          </a:p>
          <a:p>
            <a:endParaRPr lang="en-US" altLang="en-US" smtClean="0">
              <a:latin typeface="Arial"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3865224-F825-4402-8E56-B2DBD2429BB6}" type="slidenum">
              <a:rPr lang="en-US" altLang="en-US" smtClean="0"/>
              <a:pPr/>
              <a:t>30</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Lowry also states in The NSM and Nursing Education: Teaching Strategies and Ouctomes, 1998 that teaching and learning from a model (nursing) provides more comprehensive care and high quality outcomes for clients. P.17</a:t>
            </a:r>
          </a:p>
          <a:p>
            <a:endParaRPr lang="en-US" altLang="en-US" smtClean="0">
              <a:latin typeface="Arial" pitchFamily="34" charset="0"/>
            </a:endParaRPr>
          </a:p>
          <a:p>
            <a:r>
              <a:rPr lang="en-US" altLang="en-US" smtClean="0">
                <a:latin typeface="Arial" pitchFamily="34" charset="0"/>
              </a:rPr>
              <a:t>Neuman is a systems model but should be inclusive of other models</a:t>
            </a:r>
          </a:p>
          <a:p>
            <a:endParaRPr lang="en-US" altLang="en-US" smtClean="0">
              <a:latin typeface="Arial" pitchFamily="34" charset="0"/>
            </a:endParaRPr>
          </a:p>
          <a:p>
            <a:r>
              <a:rPr lang="en-US" altLang="en-US" smtClean="0">
                <a:latin typeface="Arial" pitchFamily="34" charset="0"/>
              </a:rPr>
              <a:t>Here we talk about marrying Neuman with the Team STEPPS approach to promote an element of safety in patient care and incorporated the SBAR approach to patient care</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B11800E-B3C5-4645-A73F-3CC0BEA21C67}" type="slidenum">
              <a:rPr lang="en-US" altLang="en-US" smtClean="0"/>
              <a:pPr/>
              <a:t>31</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 For Data Gathering &amp; Communication in Fundamentals course</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044987F-3635-46F9-A1E6-2DA120B51303}" type="slidenum">
              <a:rPr lang="en-US" altLang="en-US" smtClean="0"/>
              <a:pPr/>
              <a:t>32</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hlinkClick r:id="rId3"/>
              </a:rPr>
              <a:t>https://innovations.ahrq.gov/qualitytools/sbar-technique-communication-situational-briefing-model</a:t>
            </a:r>
            <a:endParaRPr lang="en-US" altLang="en-US" smtClean="0">
              <a:latin typeface="Arial" pitchFamily="34" charset="0"/>
            </a:endParaRPr>
          </a:p>
          <a:p>
            <a:endParaRPr lang="en-US" altLang="en-US" smtClean="0">
              <a:latin typeface="Arial" pitchFamily="34" charset="0"/>
            </a:endParaRPr>
          </a:p>
          <a:p>
            <a:r>
              <a:rPr lang="en-US" altLang="en-US" smtClean="0">
                <a:latin typeface="Arial" pitchFamily="34" charset="0"/>
              </a:rPr>
              <a:t>SBAR is one of the Teamwork tools help to help improve communication and foster a culture of safety</a:t>
            </a:r>
          </a:p>
          <a:p>
            <a:endParaRPr lang="en-US" altLang="en-US" smtClean="0">
              <a:latin typeface="Arial" pitchFamily="34" charset="0"/>
            </a:endParaRPr>
          </a:p>
          <a:p>
            <a:r>
              <a:rPr lang="en-US" altLang="en-US" smtClean="0">
                <a:latin typeface="Arial" pitchFamily="34" charset="0"/>
              </a:rPr>
              <a:t>Students who received role-play instruction in addition</a:t>
            </a:r>
          </a:p>
          <a:p>
            <a:r>
              <a:rPr lang="en-US" altLang="en-US" smtClean="0">
                <a:latin typeface="Arial" pitchFamily="34" charset="0"/>
              </a:rPr>
              <a:t>to didactic instruction performed significantly better on</a:t>
            </a:r>
          </a:p>
          <a:p>
            <a:r>
              <a:rPr lang="en-US" altLang="en-US" smtClean="0">
                <a:latin typeface="Arial" pitchFamily="34" charset="0"/>
              </a:rPr>
              <a:t>the skilled communication first observation than students who</a:t>
            </a:r>
          </a:p>
          <a:p>
            <a:r>
              <a:rPr lang="en-US" altLang="en-US" smtClean="0">
                <a:latin typeface="Arial" pitchFamily="34" charset="0"/>
              </a:rPr>
              <a:t>received didactic instruction alone. This finding is the most</a:t>
            </a:r>
          </a:p>
          <a:p>
            <a:r>
              <a:rPr lang="en-US" altLang="en-US" smtClean="0">
                <a:latin typeface="Arial" pitchFamily="34" charset="0"/>
              </a:rPr>
              <a:t>interesting aspect of the study as it confirms the relationship</a:t>
            </a:r>
          </a:p>
          <a:p>
            <a:r>
              <a:rPr lang="en-US" altLang="en-US" smtClean="0">
                <a:latin typeface="Arial" pitchFamily="34" charset="0"/>
              </a:rPr>
              <a:t>between role-play instruction and performance.</a:t>
            </a:r>
          </a:p>
          <a:p>
            <a:endParaRPr lang="en-US" altLang="en-US" smtClean="0">
              <a:latin typeface="Arial" pitchFamily="34" charset="0"/>
            </a:endParaRPr>
          </a:p>
          <a:p>
            <a:r>
              <a:rPr lang="en-US" altLang="en-US" smtClean="0">
                <a:latin typeface="Arial" pitchFamily="34" charset="0"/>
              </a:rPr>
              <a:t>Author: Title: Source: ISSN: DOI: Publisher: Kesten, Karen S. Role-Play Using SBAR Technique to Improve Observed Communication Skills in Senior Nursing Students J Nurs Educ 50 no2 F 2011 p. 79-87 0148-4834 10.3928/01484834-20101230-02 Slack, Inc. 6900 Grove Road, Thorofare, NJ 08086-9447 </a:t>
            </a: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E5B86FE-08BE-4964-BC18-65959461F15B}" type="slidenum">
              <a:rPr lang="en-US" altLang="en-US" smtClean="0"/>
              <a:pPr/>
              <a:t>33</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CDBA822-1D0E-4A49-9A0C-6F50F335BAB1}" type="slidenum">
              <a:rPr lang="en-US" altLang="en-US" smtClean="0"/>
              <a:pPr/>
              <a:t>34</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Before clinicals begin</a:t>
            </a:r>
          </a:p>
          <a:p>
            <a:pPr eaLnBrk="1" hangingPunct="1"/>
            <a:r>
              <a:rPr lang="en-US" altLang="en-US" smtClean="0">
                <a:latin typeface="Arial" pitchFamily="34" charset="0"/>
              </a:rPr>
              <a:t>NUR 309</a:t>
            </a:r>
          </a:p>
          <a:p>
            <a:pPr eaLnBrk="1" hangingPunct="1"/>
            <a:r>
              <a:rPr lang="en-US" altLang="en-US" smtClean="0">
                <a:latin typeface="Arial" pitchFamily="34" charset="0"/>
              </a:rPr>
              <a:t>NUR 313</a:t>
            </a:r>
          </a:p>
          <a:p>
            <a:pPr eaLnBrk="1" hangingPunct="1"/>
            <a:r>
              <a:rPr lang="en-US" altLang="en-US" smtClean="0">
                <a:latin typeface="Arial" pitchFamily="34" charset="0"/>
              </a:rPr>
              <a:t>NUR 321</a:t>
            </a:r>
          </a:p>
          <a:p>
            <a:pPr eaLnBrk="1" hangingPunct="1"/>
            <a:r>
              <a:rPr lang="en-US" altLang="en-US" smtClean="0">
                <a:latin typeface="Arial" pitchFamily="34" charset="0"/>
              </a:rPr>
              <a:t>NUR 330</a:t>
            </a:r>
          </a:p>
          <a:p>
            <a:pPr eaLnBrk="1" hangingPunct="1"/>
            <a:r>
              <a:rPr lang="en-US" altLang="en-US" smtClean="0">
                <a:latin typeface="Arial" pitchFamily="34" charset="0"/>
              </a:rPr>
              <a:t>NUR 342</a:t>
            </a:r>
          </a:p>
          <a:p>
            <a:endParaRPr lang="en-US" altLang="en-US" smtClean="0">
              <a:latin typeface="Arial"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6F8CC5E-F2A5-4593-97F4-BBAE17A56F88}" type="slidenum">
              <a:rPr lang="en-US" altLang="en-US" smtClean="0"/>
              <a:pPr/>
              <a:t>37</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Before clinicals begin</a:t>
            </a:r>
          </a:p>
          <a:p>
            <a:pPr eaLnBrk="1" hangingPunct="1"/>
            <a:r>
              <a:rPr lang="en-US" altLang="en-US" smtClean="0">
                <a:latin typeface="Arial" pitchFamily="34" charset="0"/>
              </a:rPr>
              <a:t>NUR 309</a:t>
            </a:r>
          </a:p>
          <a:p>
            <a:pPr eaLnBrk="1" hangingPunct="1"/>
            <a:r>
              <a:rPr lang="en-US" altLang="en-US" smtClean="0">
                <a:latin typeface="Arial" pitchFamily="34" charset="0"/>
              </a:rPr>
              <a:t>NUR 313</a:t>
            </a:r>
          </a:p>
          <a:p>
            <a:pPr eaLnBrk="1" hangingPunct="1"/>
            <a:r>
              <a:rPr lang="en-US" altLang="en-US" smtClean="0">
                <a:latin typeface="Arial" pitchFamily="34" charset="0"/>
              </a:rPr>
              <a:t>NUR 321</a:t>
            </a:r>
          </a:p>
          <a:p>
            <a:pPr eaLnBrk="1" hangingPunct="1"/>
            <a:r>
              <a:rPr lang="en-US" altLang="en-US" smtClean="0">
                <a:latin typeface="Arial" pitchFamily="34" charset="0"/>
              </a:rPr>
              <a:t>NUR 330</a:t>
            </a:r>
          </a:p>
          <a:p>
            <a:pPr eaLnBrk="1" hangingPunct="1"/>
            <a:r>
              <a:rPr lang="en-US" altLang="en-US" smtClean="0">
                <a:latin typeface="Arial" pitchFamily="34" charset="0"/>
              </a:rPr>
              <a:t>NUR 342</a:t>
            </a:r>
          </a:p>
          <a:p>
            <a:endParaRPr lang="en-US" altLang="en-US" smtClean="0">
              <a:latin typeface="Arial"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2B3F64E-CBA6-4A50-BFA7-C2C220B70810}" type="slidenum">
              <a:rPr lang="en-US" altLang="en-US" smtClean="0"/>
              <a:pPr/>
              <a:t>38</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0AE4A61-8054-44FC-BBDA-661C8769187B}" type="slidenum">
              <a:rPr lang="en-US" altLang="en-US" smtClean="0"/>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“BY the time of Graduation, the students have internalized the NSM as a comprehensive process for providing care.” (Beckman, Lowry &amp; Boxley-Harges, The Neuman Systems Model, p.194)</a:t>
            </a:r>
          </a:p>
          <a:p>
            <a:pPr eaLnBrk="1" hangingPunct="1"/>
            <a:endParaRPr lang="en-US" altLang="en-US" smtClean="0">
              <a:latin typeface="Arial"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5F5B0BE-D67F-4B27-8399-047EF25D07B5}" type="slidenum">
              <a:rPr lang="en-US" altLang="en-US" smtClean="0"/>
              <a:pPr/>
              <a:t>42</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***Need to add something about SBAR</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E40179C-E718-4041-ADA0-655C06B495F2}" type="slidenum">
              <a:rPr lang="en-US" altLang="en-US" smtClean="0"/>
              <a:pPr/>
              <a:t>43</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8C32502-540D-44F4-8684-E08C23532795}" type="slidenum">
              <a:rPr lang="en-US" altLang="en-US" smtClean="0"/>
              <a:pPr/>
              <a:t>44</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63E89F5-290B-4E44-934C-DBB1958B606C}" type="slidenum">
              <a:rPr lang="en-US" altLang="en-US" smtClean="0"/>
              <a:pPr/>
              <a:t>45</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389C721-A2C5-490D-A63A-7D6BC9F3EAEE}" type="slidenum">
              <a:rPr lang="en-US" altLang="en-US" smtClean="0"/>
              <a:pPr/>
              <a:t>46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Helps nurses organize their practice in a variety of settings. (Lowry, L, Beckman, S, Gehrling, K, Fawcett. J, 2007)</a:t>
            </a:r>
          </a:p>
          <a:p>
            <a:pPr eaLnBrk="1" hangingPunct="1"/>
            <a:endParaRPr lang="en-US" altLang="en-US" smtClean="0">
              <a:latin typeface="Arial" pitchFamily="34" charset="0"/>
            </a:endParaRPr>
          </a:p>
          <a:p>
            <a:pPr eaLnBrk="1" hangingPunct="1"/>
            <a:r>
              <a:rPr lang="en-US" altLang="en-US" smtClean="0">
                <a:latin typeface="Arial" pitchFamily="34" charset="0"/>
              </a:rPr>
              <a:t>NSM provides a broad perspective for actions performed by members of a discipline </a:t>
            </a:r>
            <a:r>
              <a:rPr lang="en-US" altLang="en-US" sz="800" smtClean="0">
                <a:latin typeface="Arial" pitchFamily="34" charset="0"/>
              </a:rPr>
              <a:t>(Lowry, L, Beckman, S, Gehrling, K, Fawcett. J, 2007)</a:t>
            </a:r>
          </a:p>
          <a:p>
            <a:pPr eaLnBrk="1" hangingPunct="1"/>
            <a:endParaRPr lang="en-US" altLang="en-US" sz="800" smtClean="0">
              <a:latin typeface="Arial" pitchFamily="34" charset="0"/>
            </a:endParaRPr>
          </a:p>
          <a:p>
            <a:pPr eaLnBrk="1" hangingPunct="1"/>
            <a:r>
              <a:rPr lang="en-US" altLang="en-US" sz="800" smtClean="0">
                <a:latin typeface="Arial" pitchFamily="34" charset="0"/>
              </a:rPr>
              <a:t>NSM does not dictate the arrengement of curriculum content. These decisions remain with faculty. Lowry, 1998 p23</a:t>
            </a:r>
            <a:endParaRPr lang="en-US" altLang="en-US" smtClean="0">
              <a:latin typeface="Arial" pitchFamily="34" charset="0"/>
            </a:endParaRPr>
          </a:p>
          <a:p>
            <a:pPr eaLnBrk="1" hangingPunct="1"/>
            <a:endParaRPr lang="en-US" altLang="en-US" smtClean="0">
              <a:latin typeface="Arial" pitchFamily="34" charset="0"/>
            </a:endParaRPr>
          </a:p>
          <a:p>
            <a:pPr eaLnBrk="1" hangingPunct="1"/>
            <a:r>
              <a:rPr lang="en-US" altLang="en-US" smtClean="0">
                <a:latin typeface="Arial" pitchFamily="34" charset="0"/>
              </a:rPr>
              <a:t>Introduction </a:t>
            </a:r>
          </a:p>
          <a:p>
            <a:pPr lvl="1" eaLnBrk="1" hangingPunct="1"/>
            <a:r>
              <a:rPr lang="en-US" altLang="en-US" smtClean="0">
                <a:latin typeface="Arial" pitchFamily="34" charset="0"/>
              </a:rPr>
              <a:t>Interactive Tutorial  </a:t>
            </a:r>
          </a:p>
          <a:p>
            <a:pPr eaLnBrk="1" hangingPunct="1"/>
            <a:r>
              <a:rPr lang="en-US" altLang="en-US" smtClean="0">
                <a:latin typeface="Arial" pitchFamily="34" charset="0"/>
              </a:rPr>
              <a:t>Integration </a:t>
            </a:r>
          </a:p>
          <a:p>
            <a:pPr lvl="1" eaLnBrk="1" hangingPunct="1"/>
            <a:r>
              <a:rPr lang="en-US" altLang="en-US" smtClean="0">
                <a:latin typeface="Arial" pitchFamily="34" charset="0"/>
              </a:rPr>
              <a:t>Fundamentals  course </a:t>
            </a:r>
          </a:p>
          <a:p>
            <a:pPr lvl="1" eaLnBrk="1" hangingPunct="1"/>
            <a:r>
              <a:rPr lang="en-US" altLang="en-US" smtClean="0">
                <a:latin typeface="Arial" pitchFamily="34" charset="0"/>
              </a:rPr>
              <a:t>Clinical component</a:t>
            </a:r>
          </a:p>
          <a:p>
            <a:pPr lvl="1" eaLnBrk="1" hangingPunct="1"/>
            <a:r>
              <a:rPr lang="en-US" altLang="en-US" smtClean="0">
                <a:latin typeface="Arial" pitchFamily="34" charset="0"/>
              </a:rPr>
              <a:t>Other courses</a:t>
            </a:r>
          </a:p>
          <a:p>
            <a:pPr eaLnBrk="1" hangingPunct="1"/>
            <a:endParaRPr lang="en-US" altLang="en-US" smtClean="0">
              <a:latin typeface="Arial"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52F5F9B-49F2-4446-B507-3CEA3BDE93C9}"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Chapter 8 of 5th edition of the Neuman Systems Model. (Neuman &amp; Fawcett 2011)</a:t>
            </a:r>
          </a:p>
          <a:p>
            <a:pPr eaLnBrk="1" hangingPunct="1"/>
            <a:endParaRPr lang="en-US" altLang="en-US" smtClean="0">
              <a:latin typeface="Arial" pitchFamily="34" charset="0"/>
            </a:endParaRPr>
          </a:p>
          <a:p>
            <a:pPr eaLnBrk="1" hangingPunct="1"/>
            <a:r>
              <a:rPr lang="en-US" altLang="en-US" smtClean="0">
                <a:latin typeface="Arial" pitchFamily="34" charset="0"/>
              </a:rPr>
              <a:t>Fit nicely with use of nursing process.</a:t>
            </a:r>
          </a:p>
          <a:p>
            <a:pPr eaLnBrk="1" hangingPunct="1"/>
            <a:endParaRPr lang="en-US" altLang="en-US" smtClean="0">
              <a:latin typeface="Arial" pitchFamily="34" charset="0"/>
            </a:endParaRPr>
          </a:p>
          <a:p>
            <a:pPr eaLnBrk="1" hangingPunct="1"/>
            <a:r>
              <a:rPr lang="en-US" altLang="en-US" smtClean="0">
                <a:latin typeface="Arial" pitchFamily="34" charset="0"/>
              </a:rPr>
              <a:t>***Need more explanation of this slide</a:t>
            </a:r>
          </a:p>
          <a:p>
            <a:pPr eaLnBrk="1" hangingPunct="1"/>
            <a:endParaRPr lang="en-US" alt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3E40F5B-39A0-4113-979A-FC2C5E8D1AE2}"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Incorporation of 5 Variables (Neuman &amp; Fawcett 2011) – Psychological, Developmental, Sociocultural, Spiritual, Physiological</a:t>
            </a:r>
          </a:p>
          <a:p>
            <a:endParaRPr lang="en-US" altLang="en-US" smtClean="0">
              <a:latin typeface="Arial"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BA48E8E-E1D5-464F-A78F-D1227FA2F439}"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FF0000"/>
                </a:solidFill>
                <a:latin typeface="Arial" pitchFamily="34" charset="0"/>
              </a:rPr>
              <a:t>Our initial assessment Guide</a:t>
            </a:r>
          </a:p>
          <a:p>
            <a:endParaRPr lang="en-US" altLang="en-US" smtClean="0">
              <a:solidFill>
                <a:srgbClr val="FF0000"/>
              </a:solidFill>
              <a:latin typeface="Arial" pitchFamily="34" charset="0"/>
            </a:endParaRPr>
          </a:p>
          <a:p>
            <a:r>
              <a:rPr lang="en-US" altLang="en-US" smtClean="0">
                <a:latin typeface="Arial" pitchFamily="34" charset="0"/>
              </a:rPr>
              <a:t>Incorporation of 5 Variables (Neuman &amp; Fawcett 2011) – Psychological, Developmental, Sociocultural, Spiritual, Physiological</a:t>
            </a:r>
          </a:p>
          <a:p>
            <a:endParaRPr lang="en-US" altLang="en-US" smtClean="0">
              <a:latin typeface="Arial"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370D998-8F07-4852-A7C9-DC083AEBE4CE}" type="slidenum">
              <a:rPr lang="en-US" altLang="en-US" smtClean="0"/>
              <a:pPr/>
              <a:t>10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FF0000"/>
                </a:solidFill>
                <a:latin typeface="Arial" pitchFamily="34" charset="0"/>
              </a:rPr>
              <a:t>Will put link in here – and make it a title page </a:t>
            </a:r>
          </a:p>
          <a:p>
            <a:r>
              <a:rPr lang="en-US" altLang="en-US" smtClean="0">
                <a:solidFill>
                  <a:srgbClr val="FF0000"/>
                </a:solidFill>
                <a:latin typeface="Arial" pitchFamily="34" charset="0"/>
              </a:rPr>
              <a:t>Our initial assessment Guide</a:t>
            </a:r>
          </a:p>
          <a:p>
            <a:endParaRPr lang="en-US" altLang="en-US" smtClean="0">
              <a:solidFill>
                <a:srgbClr val="FF0000"/>
              </a:solidFill>
              <a:latin typeface="Arial" pitchFamily="34" charset="0"/>
            </a:endParaRPr>
          </a:p>
          <a:p>
            <a:r>
              <a:rPr lang="en-US" altLang="en-US" smtClean="0">
                <a:latin typeface="Arial" pitchFamily="34" charset="0"/>
              </a:rPr>
              <a:t>Incorporation of 5 Variables (Neuman &amp; Fawcett 2011) – Psychological, Developmental, Sociocultural, Spiritual, Physiological</a:t>
            </a:r>
          </a:p>
          <a:p>
            <a:endParaRPr lang="en-US" altLang="en-US" smtClean="0">
              <a:solidFill>
                <a:srgbClr val="FF0000"/>
              </a:solidFill>
              <a:latin typeface="Arial"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80FE79F-6CFE-4AAB-A779-C6FFD2EB4C3C}" type="slidenum">
              <a:rPr lang="en-US" altLang="en-US" smtClean="0"/>
              <a:pPr/>
              <a:t>12</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
            </a:r>
            <a:br>
              <a:rPr lang="en-US" altLang="en-US" smtClean="0">
                <a:latin typeface="Arial" pitchFamily="34" charset="0"/>
              </a:rPr>
            </a:br>
            <a:r>
              <a:rPr lang="en-US" altLang="en-US" smtClean="0">
                <a:latin typeface="Arial" pitchFamily="34" charset="0"/>
              </a:rPr>
              <a:t>We always had the student using a clinical prep tool and then the students developed a care plan with a transition to concept map</a:t>
            </a:r>
          </a:p>
          <a:p>
            <a:endParaRPr lang="en-US" altLang="en-US" smtClean="0">
              <a:latin typeface="Arial" pitchFamily="34" charset="0"/>
            </a:endParaRPr>
          </a:p>
          <a:p>
            <a:r>
              <a:rPr lang="en-US" altLang="en-US" smtClean="0">
                <a:latin typeface="Arial" pitchFamily="34" charset="0"/>
              </a:rPr>
              <a:t>Here is a brief overview of what a concept map is and some research on concept maps in nursing education.</a:t>
            </a:r>
          </a:p>
          <a:p>
            <a:endParaRPr lang="en-US" altLang="en-US" smtClean="0">
              <a:latin typeface="Arial" pitchFamily="34" charset="0"/>
            </a:endParaRPr>
          </a:p>
          <a:p>
            <a:r>
              <a:rPr lang="en-US" altLang="en-US" smtClean="0">
                <a:latin typeface="Arial" pitchFamily="34" charset="0"/>
              </a:rPr>
              <a:t>How many of you use concept maps and its relation to providing patient care</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37A4FDC-501B-4B72-91B6-9FA93D00C307}" type="slidenum">
              <a:rPr lang="en-US" altLang="en-US" smtClean="0"/>
              <a:pPr/>
              <a:t>13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33550"/>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201988"/>
            <a:ext cx="6400800" cy="703262"/>
          </a:xfrm>
        </p:spPr>
        <p:txBody>
          <a:bodyPr/>
          <a:lstStyle>
            <a:lvl1pPr marL="0" indent="0" algn="ctr">
              <a:buFont typeface="Arial" charset="0"/>
              <a:buNone/>
              <a:defRPr>
                <a:solidFill>
                  <a:srgbClr val="005A84"/>
                </a:solidFill>
              </a:defRPr>
            </a:lvl1pPr>
          </a:lstStyle>
          <a:p>
            <a:r>
              <a:rPr lang="en-US"/>
              <a:t>Click to edit Master subtitle style</a:t>
            </a:r>
          </a:p>
        </p:txBody>
      </p:sp>
      <p:sp>
        <p:nvSpPr>
          <p:cNvPr id="4" name="Rectangle 4"/>
          <p:cNvSpPr>
            <a:spLocks noGrp="1" noChangeArrowheads="1"/>
          </p:cNvSpPr>
          <p:nvPr>
            <p:ph type="dt" sz="half" idx="10"/>
          </p:nvPr>
        </p:nvSpPr>
        <p:spPr>
          <a:xfrm>
            <a:off x="457200" y="6096000"/>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096000"/>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096000"/>
            <a:ext cx="2133600" cy="476250"/>
          </a:xfrm>
        </p:spPr>
        <p:txBody>
          <a:bodyPr/>
          <a:lstStyle>
            <a:lvl1pPr>
              <a:defRPr/>
            </a:lvl1pPr>
          </a:lstStyle>
          <a:p>
            <a:pPr>
              <a:defRPr/>
            </a:pPr>
            <a:fld id="{164CC594-AFB5-41C2-982A-F93BD19BAB85}" type="slidenum">
              <a:rPr lang="en-US" altLang="en-US"/>
              <a:pPr>
                <a:defRPr/>
              </a:pPr>
              <a:t>‹#›</a:t>
            </a:fld>
            <a:endParaRPr lang="en-US" altLang="en-US"/>
          </a:p>
        </p:txBody>
      </p:sp>
    </p:spTree>
    <p:extLst>
      <p:ext uri="{BB962C8B-B14F-4D97-AF65-F5344CB8AC3E}">
        <p14:creationId xmlns:p14="http://schemas.microsoft.com/office/powerpoint/2010/main" val="15933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25675"/>
            <a:ext cx="8229600" cy="40499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EE8ACC-9B54-4334-8950-AB74D403E088}" type="slidenum">
              <a:rPr lang="en-US" altLang="en-US"/>
              <a:pPr>
                <a:defRPr/>
              </a:pPr>
              <a:t>‹#›</a:t>
            </a:fld>
            <a:endParaRPr lang="en-US" altLang="en-US"/>
          </a:p>
        </p:txBody>
      </p:sp>
    </p:spTree>
    <p:extLst>
      <p:ext uri="{BB962C8B-B14F-4D97-AF65-F5344CB8AC3E}">
        <p14:creationId xmlns:p14="http://schemas.microsoft.com/office/powerpoint/2010/main" val="95730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402075-3AB3-4C62-81B5-A34347935D2D}" type="slidenum">
              <a:rPr lang="en-US" altLang="en-US"/>
              <a:pPr>
                <a:defRPr/>
              </a:pPr>
              <a:t>‹#›</a:t>
            </a:fld>
            <a:endParaRPr lang="en-US" altLang="en-US"/>
          </a:p>
        </p:txBody>
      </p:sp>
    </p:spTree>
    <p:extLst>
      <p:ext uri="{BB962C8B-B14F-4D97-AF65-F5344CB8AC3E}">
        <p14:creationId xmlns:p14="http://schemas.microsoft.com/office/powerpoint/2010/main" val="335339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256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256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508D4E-1CB1-403E-AA15-A2E214F9C47D}" type="slidenum">
              <a:rPr lang="en-US" altLang="en-US"/>
              <a:pPr>
                <a:defRPr/>
              </a:pPr>
              <a:t>‹#›</a:t>
            </a:fld>
            <a:endParaRPr lang="en-US" altLang="en-US"/>
          </a:p>
        </p:txBody>
      </p:sp>
    </p:spTree>
    <p:extLst>
      <p:ext uri="{BB962C8B-B14F-4D97-AF65-F5344CB8AC3E}">
        <p14:creationId xmlns:p14="http://schemas.microsoft.com/office/powerpoint/2010/main" val="316530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71EB3A-DCF4-452D-97AB-3E9E3A837DEE}" type="slidenum">
              <a:rPr lang="en-US" altLang="en-US"/>
              <a:pPr>
                <a:defRPr/>
              </a:pPr>
              <a:t>‹#›</a:t>
            </a:fld>
            <a:endParaRPr lang="en-US" altLang="en-US"/>
          </a:p>
        </p:txBody>
      </p:sp>
    </p:spTree>
    <p:extLst>
      <p:ext uri="{BB962C8B-B14F-4D97-AF65-F5344CB8AC3E}">
        <p14:creationId xmlns:p14="http://schemas.microsoft.com/office/powerpoint/2010/main" val="172190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AEFD20-F0D7-4225-8C16-747B79300B2F}" type="slidenum">
              <a:rPr lang="en-US" altLang="en-US"/>
              <a:pPr>
                <a:defRPr/>
              </a:pPr>
              <a:t>‹#›</a:t>
            </a:fld>
            <a:endParaRPr lang="en-US" altLang="en-US"/>
          </a:p>
        </p:txBody>
      </p:sp>
    </p:spTree>
    <p:extLst>
      <p:ext uri="{BB962C8B-B14F-4D97-AF65-F5344CB8AC3E}">
        <p14:creationId xmlns:p14="http://schemas.microsoft.com/office/powerpoint/2010/main" val="255444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EFF007-EC4A-4244-B5CA-ABF325B9D76E}" type="slidenum">
              <a:rPr lang="en-US" altLang="en-US"/>
              <a:pPr>
                <a:defRPr/>
              </a:pPr>
              <a:t>‹#›</a:t>
            </a:fld>
            <a:endParaRPr lang="en-US" altLang="en-US"/>
          </a:p>
        </p:txBody>
      </p:sp>
    </p:spTree>
    <p:extLst>
      <p:ext uri="{BB962C8B-B14F-4D97-AF65-F5344CB8AC3E}">
        <p14:creationId xmlns:p14="http://schemas.microsoft.com/office/powerpoint/2010/main" val="226875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06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22256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68A1C02-20D1-4F95-B629-34A8573093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4" r:id="rId1"/>
    <p:sldLayoutId id="2147483919" r:id="rId2"/>
    <p:sldLayoutId id="2147483925" r:id="rId3"/>
    <p:sldLayoutId id="2147483920" r:id="rId4"/>
    <p:sldLayoutId id="2147483921" r:id="rId5"/>
    <p:sldLayoutId id="2147483922" r:id="rId6"/>
    <p:sldLayoutId id="2147483923" r:id="rId7"/>
  </p:sldLayoutIdLst>
  <p:txStyles>
    <p:titleStyle>
      <a:lvl1pPr algn="ctr" rtl="0" eaLnBrk="0" fontAlgn="base" hangingPunct="0">
        <a:spcBef>
          <a:spcPct val="0"/>
        </a:spcBef>
        <a:spcAft>
          <a:spcPct val="0"/>
        </a:spcAft>
        <a:defRPr sz="4400" b="1">
          <a:solidFill>
            <a:srgbClr val="842120"/>
          </a:solidFill>
          <a:latin typeface="+mj-lt"/>
          <a:ea typeface="+mj-ea"/>
          <a:cs typeface="+mj-cs"/>
        </a:defRPr>
      </a:lvl1pPr>
      <a:lvl2pPr algn="ctr" rtl="0" eaLnBrk="0" fontAlgn="base" hangingPunct="0">
        <a:spcBef>
          <a:spcPct val="0"/>
        </a:spcBef>
        <a:spcAft>
          <a:spcPct val="0"/>
        </a:spcAft>
        <a:defRPr sz="4400" b="1">
          <a:solidFill>
            <a:srgbClr val="842120"/>
          </a:solidFill>
          <a:latin typeface="Garamond Premr Pro" pitchFamily="18" charset="0"/>
        </a:defRPr>
      </a:lvl2pPr>
      <a:lvl3pPr algn="ctr" rtl="0" eaLnBrk="0" fontAlgn="base" hangingPunct="0">
        <a:spcBef>
          <a:spcPct val="0"/>
        </a:spcBef>
        <a:spcAft>
          <a:spcPct val="0"/>
        </a:spcAft>
        <a:defRPr sz="4400" b="1">
          <a:solidFill>
            <a:srgbClr val="842120"/>
          </a:solidFill>
          <a:latin typeface="Garamond Premr Pro" pitchFamily="18" charset="0"/>
        </a:defRPr>
      </a:lvl3pPr>
      <a:lvl4pPr algn="ctr" rtl="0" eaLnBrk="0" fontAlgn="base" hangingPunct="0">
        <a:spcBef>
          <a:spcPct val="0"/>
        </a:spcBef>
        <a:spcAft>
          <a:spcPct val="0"/>
        </a:spcAft>
        <a:defRPr sz="4400" b="1">
          <a:solidFill>
            <a:srgbClr val="842120"/>
          </a:solidFill>
          <a:latin typeface="Garamond Premr Pro" pitchFamily="18" charset="0"/>
        </a:defRPr>
      </a:lvl4pPr>
      <a:lvl5pPr algn="ctr" rtl="0" eaLnBrk="0" fontAlgn="base" hangingPunct="0">
        <a:spcBef>
          <a:spcPct val="0"/>
        </a:spcBef>
        <a:spcAft>
          <a:spcPct val="0"/>
        </a:spcAft>
        <a:defRPr sz="4400" b="1">
          <a:solidFill>
            <a:srgbClr val="842120"/>
          </a:solidFill>
          <a:latin typeface="Garamond Premr Pro" pitchFamily="18" charset="0"/>
        </a:defRPr>
      </a:lvl5pPr>
      <a:lvl6pPr marL="457200" algn="ctr" rtl="0" fontAlgn="base">
        <a:spcBef>
          <a:spcPct val="0"/>
        </a:spcBef>
        <a:spcAft>
          <a:spcPct val="0"/>
        </a:spcAft>
        <a:defRPr sz="4400" b="1">
          <a:solidFill>
            <a:srgbClr val="842120"/>
          </a:solidFill>
          <a:latin typeface="Garamond Premr Pro" pitchFamily="18" charset="0"/>
        </a:defRPr>
      </a:lvl6pPr>
      <a:lvl7pPr marL="914400" algn="ctr" rtl="0" fontAlgn="base">
        <a:spcBef>
          <a:spcPct val="0"/>
        </a:spcBef>
        <a:spcAft>
          <a:spcPct val="0"/>
        </a:spcAft>
        <a:defRPr sz="4400" b="1">
          <a:solidFill>
            <a:srgbClr val="842120"/>
          </a:solidFill>
          <a:latin typeface="Garamond Premr Pro" pitchFamily="18" charset="0"/>
        </a:defRPr>
      </a:lvl7pPr>
      <a:lvl8pPr marL="1371600" algn="ctr" rtl="0" fontAlgn="base">
        <a:spcBef>
          <a:spcPct val="0"/>
        </a:spcBef>
        <a:spcAft>
          <a:spcPct val="0"/>
        </a:spcAft>
        <a:defRPr sz="4400" b="1">
          <a:solidFill>
            <a:srgbClr val="842120"/>
          </a:solidFill>
          <a:latin typeface="Garamond Premr Pro" pitchFamily="18" charset="0"/>
        </a:defRPr>
      </a:lvl8pPr>
      <a:lvl9pPr marL="1828800" algn="ctr" rtl="0" fontAlgn="base">
        <a:spcBef>
          <a:spcPct val="0"/>
        </a:spcBef>
        <a:spcAft>
          <a:spcPct val="0"/>
        </a:spcAft>
        <a:defRPr sz="4400" b="1">
          <a:solidFill>
            <a:srgbClr val="842120"/>
          </a:solidFill>
          <a:latin typeface="Garamond Premr Pro" pitchFamily="18" charset="0"/>
        </a:defRPr>
      </a:lvl9pPr>
    </p:titleStyle>
    <p:bodyStyle>
      <a:lvl1pPr marL="342900" indent="-342900" algn="l" rtl="0" eaLnBrk="0" fontAlgn="base" hangingPunct="0">
        <a:spcBef>
          <a:spcPct val="20000"/>
        </a:spcBef>
        <a:spcAft>
          <a:spcPct val="0"/>
        </a:spcAft>
        <a:buClr>
          <a:srgbClr val="005A84"/>
        </a:buClr>
        <a:buSzPct val="85000"/>
        <a:buFont typeface="Arial" pitchFamily="34" charset="0"/>
        <a:buChar char="■"/>
        <a:defRPr sz="3200">
          <a:solidFill>
            <a:schemeClr val="tx1"/>
          </a:solidFill>
          <a:latin typeface="+mn-lt"/>
          <a:ea typeface="+mn-ea"/>
          <a:cs typeface="+mn-cs"/>
        </a:defRPr>
      </a:lvl1pPr>
      <a:lvl2pPr marL="914400" indent="-287338" algn="l" rtl="0" eaLnBrk="0" fontAlgn="base" hangingPunct="0">
        <a:spcBef>
          <a:spcPct val="20000"/>
        </a:spcBef>
        <a:spcAft>
          <a:spcPct val="0"/>
        </a:spcAft>
        <a:buClr>
          <a:srgbClr val="6D8D23"/>
        </a:buClr>
        <a:buFont typeface="Arial" pitchFamily="34" charset="0"/>
        <a:buChar char="–"/>
        <a:defRPr sz="2800">
          <a:solidFill>
            <a:srgbClr val="005A84"/>
          </a:solidFill>
          <a:latin typeface="+mj-lt"/>
        </a:defRPr>
      </a:lvl2pPr>
      <a:lvl3pPr marL="1371600" indent="-228600" algn="l" rtl="0" eaLnBrk="0" fontAlgn="base" hangingPunct="0">
        <a:spcBef>
          <a:spcPct val="20000"/>
        </a:spcBef>
        <a:spcAft>
          <a:spcPct val="0"/>
        </a:spcAft>
        <a:buClr>
          <a:srgbClr val="842020"/>
        </a:buClr>
        <a:buSzPct val="120000"/>
        <a:buChar char="•"/>
        <a:defRPr sz="2400">
          <a:solidFill>
            <a:schemeClr val="tx1"/>
          </a:solidFill>
          <a:latin typeface="+mn-lt"/>
        </a:defRPr>
      </a:lvl3pPr>
      <a:lvl4pPr marL="1714500" indent="-173038"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Revision%201Clinical%20Prep%20Template%20WITH%20Instructions.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Revision%202%20NEUMAN%20CLINICAL%20PREP%20Summer%202010%5b1%5d.doc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Sample%202%20N309.do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innovations.ahrq.gov/qualitytools/sbar-technique-communication-situational-briefing-mode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IPAA_Compliant_SBAR_Clinical_prep_sheet_final%20(2).docx" TargetMode="External"/><Relationship Id="rId7" Type="http://schemas.openxmlformats.org/officeDocument/2006/relationships/hyperlink" Target="SBAR_p._2.p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SBAR_page_1.png"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Spring%2015%20NUR%20309%20SBAR_Sheet.do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Spring%2015%20NUR%20309%20Concept_Map.doc"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Pt%20with%20COPD.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Pt%20with%20Dehydration.jpg" TargetMode="External"/><Relationship Id="rId5" Type="http://schemas.openxmlformats.org/officeDocument/2006/relationships/hyperlink" Target="Antonelli%20Acute%20Care%20Map.docx" TargetMode="External"/><Relationship Id="rId4" Type="http://schemas.openxmlformats.org/officeDocument/2006/relationships/hyperlink" Target="pt%20with%20altered%20mental%20status%20with%20UTI.jpg"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smmelinc@cedarcrest.edu" TargetMode="External"/><Relationship Id="rId2" Type="http://schemas.openxmlformats.org/officeDocument/2006/relationships/hyperlink" Target="mailto:jttimalo@cedarcrest.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sz="3600" smtClean="0"/>
              <a:t>Applying the Neuman Systems Model to Students' Clinical Experience</a:t>
            </a:r>
          </a:p>
        </p:txBody>
      </p:sp>
      <p:sp>
        <p:nvSpPr>
          <p:cNvPr id="4099" name="Rectangle 3"/>
          <p:cNvSpPr>
            <a:spLocks noGrp="1" noChangeArrowheads="1"/>
          </p:cNvSpPr>
          <p:nvPr>
            <p:ph type="subTitle" idx="1"/>
          </p:nvPr>
        </p:nvSpPr>
        <p:spPr>
          <a:xfrm>
            <a:off x="1371600" y="3260725"/>
            <a:ext cx="6400800" cy="682625"/>
          </a:xfrm>
        </p:spPr>
        <p:txBody>
          <a:bodyPr/>
          <a:lstStyle/>
          <a:p>
            <a:pPr eaLnBrk="1" hangingPunct="1">
              <a:buFont typeface="Arial" pitchFamily="34" charset="0"/>
              <a:buNone/>
            </a:pPr>
            <a:endParaRPr lang="en-US" altLang="en-US" sz="3600" smtClean="0"/>
          </a:p>
        </p:txBody>
      </p:sp>
      <p:sp>
        <p:nvSpPr>
          <p:cNvPr id="4100" name="Rectangle 4"/>
          <p:cNvSpPr>
            <a:spLocks noGrp="1" noChangeArrowheads="1"/>
          </p:cNvSpPr>
          <p:nvPr>
            <p:ph type="subTitle" idx="1"/>
          </p:nvPr>
        </p:nvSpPr>
        <p:spPr>
          <a:xfrm>
            <a:off x="804863" y="5087938"/>
            <a:ext cx="7424737" cy="1149350"/>
          </a:xfrm>
        </p:spPr>
        <p:txBody>
          <a:bodyPr/>
          <a:lstStyle/>
          <a:p>
            <a:pPr eaLnBrk="1" hangingPunct="1">
              <a:lnSpc>
                <a:spcPct val="90000"/>
              </a:lnSpc>
              <a:buFont typeface="Arial" pitchFamily="34" charset="0"/>
              <a:buNone/>
            </a:pPr>
            <a:r>
              <a:rPr lang="en-US" altLang="en-US" sz="2400" smtClean="0">
                <a:solidFill>
                  <a:schemeClr val="tx1"/>
                </a:solidFill>
              </a:rPr>
              <a:t>Joan Timalonis, MSN, RN, CNE</a:t>
            </a:r>
          </a:p>
          <a:p>
            <a:pPr eaLnBrk="1" hangingPunct="1">
              <a:lnSpc>
                <a:spcPct val="90000"/>
              </a:lnSpc>
              <a:buFont typeface="Arial" pitchFamily="34" charset="0"/>
              <a:buNone/>
            </a:pPr>
            <a:r>
              <a:rPr lang="en-US" altLang="en-US" sz="2400" smtClean="0">
                <a:solidFill>
                  <a:schemeClr val="tx1"/>
                </a:solidFill>
              </a:rPr>
              <a:t>Sharon Melincavage, DEd, RN, CRNP-BC, CNE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3600" smtClean="0"/>
              <a:t>Initial revisions</a:t>
            </a:r>
            <a:br>
              <a:rPr lang="en-US" altLang="en-US" sz="3600" smtClean="0"/>
            </a:br>
            <a:r>
              <a:rPr lang="en-US" altLang="en-US" sz="3600" smtClean="0"/>
              <a:t>to Clinical Prep Tool</a:t>
            </a:r>
          </a:p>
        </p:txBody>
      </p:sp>
      <p:pic>
        <p:nvPicPr>
          <p:cNvPr id="1331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4000" y="2278063"/>
            <a:ext cx="9728200" cy="39433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9900" y="565150"/>
            <a:ext cx="8229600" cy="1143000"/>
          </a:xfrm>
        </p:spPr>
        <p:txBody>
          <a:bodyPr/>
          <a:lstStyle/>
          <a:p>
            <a:r>
              <a:rPr lang="en-US" altLang="en-US" sz="3600" smtClean="0"/>
              <a:t>Secondary revisions</a:t>
            </a:r>
            <a:br>
              <a:rPr lang="en-US" altLang="en-US" sz="3600" smtClean="0"/>
            </a:br>
            <a:r>
              <a:rPr lang="en-US" altLang="en-US" sz="3600" smtClean="0"/>
              <a:t>to Clinical Prep Tool</a:t>
            </a:r>
          </a:p>
        </p:txBody>
      </p:sp>
      <p:pic>
        <p:nvPicPr>
          <p:cNvPr id="1433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16100"/>
            <a:ext cx="9144000" cy="45593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altLang="en-US" smtClean="0">
                <a:solidFill>
                  <a:srgbClr val="842020"/>
                </a:solidFill>
              </a:rPr>
              <a:t/>
            </a:r>
            <a:br>
              <a:rPr lang="en-US" altLang="en-US" smtClean="0">
                <a:solidFill>
                  <a:srgbClr val="842020"/>
                </a:solidFill>
              </a:rPr>
            </a:br>
            <a:r>
              <a:rPr lang="en-US" altLang="en-US" smtClean="0">
                <a:solidFill>
                  <a:srgbClr val="842020"/>
                </a:solidFill>
              </a:rPr>
              <a:t/>
            </a:r>
            <a:br>
              <a:rPr lang="en-US" altLang="en-US" smtClean="0">
                <a:solidFill>
                  <a:srgbClr val="842020"/>
                </a:solidFill>
              </a:rPr>
            </a:br>
            <a:r>
              <a:rPr lang="en-US" altLang="en-US" sz="3600" smtClean="0">
                <a:solidFill>
                  <a:srgbClr val="842020"/>
                </a:solidFill>
              </a:rPr>
              <a:t>Clinical Prep Tool </a:t>
            </a:r>
            <a:br>
              <a:rPr lang="en-US" altLang="en-US" sz="3600" smtClean="0">
                <a:solidFill>
                  <a:srgbClr val="842020"/>
                </a:solidFill>
              </a:rPr>
            </a:br>
            <a:r>
              <a:rPr lang="en-US" altLang="en-US" sz="3600" smtClean="0"/>
              <a:t/>
            </a:r>
            <a:br>
              <a:rPr lang="en-US" altLang="en-US" sz="3600" smtClean="0"/>
            </a:br>
            <a:endParaRPr lang="en-US" altLang="en-US" sz="3600" smtClean="0"/>
          </a:p>
        </p:txBody>
      </p:sp>
      <p:sp>
        <p:nvSpPr>
          <p:cNvPr id="15363" name="Content Placeholder 1"/>
          <p:cNvSpPr>
            <a:spLocks noGrp="1"/>
          </p:cNvSpPr>
          <p:nvPr>
            <p:ph idx="1"/>
          </p:nvPr>
        </p:nvSpPr>
        <p:spPr>
          <a:xfrm>
            <a:off x="457200" y="2225675"/>
            <a:ext cx="8229600" cy="4049713"/>
          </a:xfrm>
        </p:spPr>
        <p:txBody>
          <a:bodyPr/>
          <a:lstStyle/>
          <a:p>
            <a:r>
              <a:rPr lang="en-US" altLang="en-US" smtClean="0">
                <a:hlinkClick r:id="rId3" action="ppaction://hlinkfile"/>
              </a:rPr>
              <a:t>Revision 1</a:t>
            </a:r>
            <a:endParaRPr lang="en-US" altLang="en-US" smtClean="0"/>
          </a:p>
          <a:p>
            <a:r>
              <a:rPr lang="en-US" altLang="en-US" smtClean="0">
                <a:hlinkClick r:id="rId4" action="ppaction://hlinkfile"/>
              </a:rPr>
              <a:t>Revision 2</a:t>
            </a:r>
          </a:p>
          <a:p>
            <a:endParaRPr lang="en-US" altLang="en-US" smtClean="0"/>
          </a:p>
        </p:txBody>
      </p:sp>
      <p:graphicFrame>
        <p:nvGraphicFramePr>
          <p:cNvPr id="3" name="Table 2"/>
          <p:cNvGraphicFramePr>
            <a:graphicFrameLocks noGrp="1"/>
          </p:cNvGraphicFramePr>
          <p:nvPr/>
        </p:nvGraphicFramePr>
        <p:xfrm>
          <a:off x="3089564" y="1801096"/>
          <a:ext cx="5806863" cy="4587003"/>
        </p:xfrm>
        <a:graphic>
          <a:graphicData uri="http://schemas.openxmlformats.org/drawingml/2006/table">
            <a:tbl>
              <a:tblPr firstRow="1" firstCol="1" bandRow="1"/>
              <a:tblGrid>
                <a:gridCol w="5806863"/>
              </a:tblGrid>
              <a:tr h="160229">
                <a:tc>
                  <a:txBody>
                    <a:bodyPr/>
                    <a:lstStyle/>
                    <a:p>
                      <a:pPr marL="0" marR="0" algn="ctr">
                        <a:lnSpc>
                          <a:spcPct val="115000"/>
                        </a:lnSpc>
                        <a:spcBef>
                          <a:spcPts val="0"/>
                        </a:spcBef>
                        <a:spcAft>
                          <a:spcPts val="0"/>
                        </a:spcAft>
                      </a:pPr>
                      <a:r>
                        <a:rPr lang="en-US" sz="600" b="1" dirty="0" err="1">
                          <a:solidFill>
                            <a:srgbClr val="000000"/>
                          </a:solidFill>
                          <a:effectLst/>
                          <a:highlight>
                            <a:srgbClr val="FFFF00"/>
                          </a:highlight>
                          <a:latin typeface="Times New Roman"/>
                          <a:ea typeface="Times New Roman"/>
                          <a:cs typeface="Times New Roman"/>
                        </a:rPr>
                        <a:t>Neuman</a:t>
                      </a:r>
                      <a:r>
                        <a:rPr lang="en-US" sz="600" b="1" dirty="0">
                          <a:solidFill>
                            <a:srgbClr val="000000"/>
                          </a:solidFill>
                          <a:effectLst/>
                          <a:highlight>
                            <a:srgbClr val="FFFF00"/>
                          </a:highlight>
                          <a:latin typeface="Times New Roman"/>
                          <a:ea typeface="Times New Roman"/>
                          <a:cs typeface="Times New Roman"/>
                        </a:rPr>
                        <a:t> Systems Variables</a:t>
                      </a:r>
                      <a:endParaRPr lang="en-US" sz="900" dirty="0">
                        <a:effectLst/>
                        <a:latin typeface="Calibri"/>
                        <a:ea typeface="Times New Roman"/>
                        <a:cs typeface="Times New Roman"/>
                      </a:endParaRPr>
                    </a:p>
                  </a:txBody>
                  <a:tcPr marL="54991" marR="5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1159">
                <a:tc>
                  <a:txBody>
                    <a:bodyPr/>
                    <a:lstStyle/>
                    <a:p>
                      <a:pPr marL="0" marR="0" algn="ctr">
                        <a:lnSpc>
                          <a:spcPct val="115000"/>
                        </a:lnSpc>
                        <a:spcBef>
                          <a:spcPts val="0"/>
                        </a:spcBef>
                        <a:spcAft>
                          <a:spcPts val="0"/>
                        </a:spcAft>
                      </a:pPr>
                      <a:r>
                        <a:rPr lang="en-US" sz="600" b="1">
                          <a:solidFill>
                            <a:srgbClr val="000000"/>
                          </a:solidFill>
                          <a:effectLst/>
                          <a:latin typeface="Times New Roman"/>
                          <a:ea typeface="Times New Roman"/>
                          <a:cs typeface="Times New Roman"/>
                        </a:rPr>
                        <a:t>Psychological</a:t>
                      </a:r>
                      <a:endParaRPr lang="en-US" sz="900">
                        <a:effectLst/>
                        <a:latin typeface="Calibri"/>
                        <a:ea typeface="Times New Roman"/>
                        <a:cs typeface="Times New Roman"/>
                      </a:endParaRPr>
                    </a:p>
                  </a:txBody>
                  <a:tcPr marL="54991" marR="5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Coping methods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Mood/Affect</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Cognitive abilities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Attitudes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Values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Memory</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Thought content</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Hallucinations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Agitation</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gn="ctr">
                        <a:lnSpc>
                          <a:spcPct val="115000"/>
                        </a:lnSpc>
                        <a:spcBef>
                          <a:spcPts val="0"/>
                        </a:spcBef>
                        <a:spcAft>
                          <a:spcPts val="0"/>
                        </a:spcAft>
                      </a:pPr>
                      <a:r>
                        <a:rPr lang="en-US" sz="600" b="1" dirty="0">
                          <a:solidFill>
                            <a:srgbClr val="000000"/>
                          </a:solidFill>
                          <a:effectLst/>
                          <a:latin typeface="Times New Roman"/>
                          <a:ea typeface="Times New Roman"/>
                          <a:cs typeface="Times New Roman"/>
                        </a:rPr>
                        <a:t>Developmental</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Developmental stage</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Maturational events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Significant life events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Transitions stressors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Role/Occupation</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gn="ctr">
                        <a:lnSpc>
                          <a:spcPct val="115000"/>
                        </a:lnSpc>
                        <a:spcBef>
                          <a:spcPts val="0"/>
                        </a:spcBef>
                        <a:spcAft>
                          <a:spcPts val="0"/>
                        </a:spcAft>
                      </a:pPr>
                      <a:r>
                        <a:rPr lang="en-US" sz="600" b="1" dirty="0">
                          <a:solidFill>
                            <a:srgbClr val="000000"/>
                          </a:solidFill>
                          <a:effectLst/>
                          <a:latin typeface="Times New Roman"/>
                          <a:ea typeface="Times New Roman"/>
                          <a:cs typeface="Times New Roman"/>
                        </a:rPr>
                        <a:t>Sociocultural</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Access to healthcare</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Family resources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Economic status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a:solidFill>
                            <a:srgbClr val="000000"/>
                          </a:solidFill>
                          <a:effectLst/>
                          <a:latin typeface="Times New Roman"/>
                          <a:ea typeface="Times New Roman"/>
                          <a:cs typeface="Times New Roman"/>
                        </a:rPr>
                        <a:t>Family structure</a:t>
                      </a:r>
                      <a:endParaRPr lang="en-US" sz="90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Ethnic-cultural</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a:solidFill>
                            <a:srgbClr val="000000"/>
                          </a:solidFill>
                          <a:effectLst/>
                          <a:latin typeface="Times New Roman"/>
                          <a:ea typeface="Times New Roman"/>
                          <a:cs typeface="Times New Roman"/>
                        </a:rPr>
                        <a:t>Language</a:t>
                      </a:r>
                      <a:endParaRPr lang="en-US" sz="90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Literacy</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 Marital status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gn="ctr">
                        <a:lnSpc>
                          <a:spcPct val="115000"/>
                        </a:lnSpc>
                        <a:spcBef>
                          <a:spcPts val="0"/>
                        </a:spcBef>
                        <a:spcAft>
                          <a:spcPts val="0"/>
                        </a:spcAft>
                      </a:pPr>
                      <a:r>
                        <a:rPr lang="en-US" sz="600" b="1">
                          <a:solidFill>
                            <a:srgbClr val="000000"/>
                          </a:solidFill>
                          <a:effectLst/>
                          <a:latin typeface="Times New Roman"/>
                          <a:ea typeface="Times New Roman"/>
                          <a:cs typeface="Times New Roman"/>
                        </a:rPr>
                        <a:t>Spiritual</a:t>
                      </a:r>
                      <a:endParaRPr lang="en-US" sz="90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Religious beliefs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43768">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Spiritual values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54711">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Hopefulness</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29790">
                <a:tc>
                  <a:txBody>
                    <a:bodyPr/>
                    <a:lstStyle/>
                    <a:p>
                      <a:pPr marL="0" marR="0">
                        <a:lnSpc>
                          <a:spcPct val="115000"/>
                        </a:lnSpc>
                        <a:spcBef>
                          <a:spcPts val="0"/>
                        </a:spcBef>
                        <a:spcAft>
                          <a:spcPts val="0"/>
                        </a:spcAft>
                      </a:pPr>
                      <a:r>
                        <a:rPr lang="en-US" sz="600" dirty="0">
                          <a:solidFill>
                            <a:srgbClr val="000000"/>
                          </a:solidFill>
                          <a:effectLst/>
                          <a:latin typeface="Times New Roman"/>
                          <a:ea typeface="Times New Roman"/>
                          <a:cs typeface="Times New Roman"/>
                        </a:rPr>
                        <a:t> </a:t>
                      </a:r>
                      <a:r>
                        <a:rPr lang="en-US" sz="600" dirty="0">
                          <a:effectLst/>
                          <a:latin typeface="Times New Roman"/>
                          <a:ea typeface="Times New Roman"/>
                          <a:cs typeface="Times New Roman"/>
                        </a:rPr>
                        <a:t>Sacrament of the Sick</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39378">
                <a:tc>
                  <a:txBody>
                    <a:bodyPr/>
                    <a:lstStyle/>
                    <a:p>
                      <a:pPr marL="0" marR="0" algn="ctr">
                        <a:lnSpc>
                          <a:spcPct val="115000"/>
                        </a:lnSpc>
                        <a:spcBef>
                          <a:spcPts val="0"/>
                        </a:spcBef>
                        <a:spcAft>
                          <a:spcPts val="0"/>
                        </a:spcAft>
                      </a:pPr>
                      <a:r>
                        <a:rPr lang="en-US" sz="600" b="1" dirty="0">
                          <a:solidFill>
                            <a:srgbClr val="000000"/>
                          </a:solidFill>
                          <a:effectLst/>
                          <a:latin typeface="Times New Roman"/>
                          <a:ea typeface="Times New Roman"/>
                          <a:cs typeface="Times New Roman"/>
                        </a:rPr>
                        <a:t>Physiological (start systems review)</a:t>
                      </a:r>
                      <a:endParaRPr lang="en-US" sz="900" dirty="0">
                        <a:effectLst/>
                        <a:latin typeface="Calibri"/>
                        <a:ea typeface="Times New Roman"/>
                        <a:cs typeface="Times New Roman"/>
                      </a:endParaRPr>
                    </a:p>
                  </a:txBody>
                  <a:tcPr marL="54991" marR="54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D5E7"/>
                    </a:solidFill>
                  </a:tcPr>
                </a:tc>
              </a:tr>
            </a:tbl>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639763"/>
            <a:ext cx="8229600" cy="881062"/>
          </a:xfrm>
        </p:spPr>
        <p:txBody>
          <a:bodyPr/>
          <a:lstStyle/>
          <a:p>
            <a:pPr eaLnBrk="1" hangingPunct="1"/>
            <a:r>
              <a:rPr lang="en-US" altLang="en-US" sz="3600" smtClean="0"/>
              <a:t>What is a concept map?</a:t>
            </a:r>
          </a:p>
        </p:txBody>
      </p:sp>
      <p:sp>
        <p:nvSpPr>
          <p:cNvPr id="3" name="Content Placeholder 2"/>
          <p:cNvSpPr>
            <a:spLocks noGrp="1"/>
          </p:cNvSpPr>
          <p:nvPr>
            <p:ph idx="1"/>
          </p:nvPr>
        </p:nvSpPr>
        <p:spPr>
          <a:xfrm>
            <a:off x="457200" y="1520825"/>
            <a:ext cx="8229600" cy="4987925"/>
          </a:xfrm>
        </p:spPr>
        <p:txBody>
          <a:bodyPr/>
          <a:lstStyle/>
          <a:p>
            <a:pPr eaLnBrk="1" hangingPunct="1">
              <a:buFont typeface="Arial" charset="0"/>
              <a:buChar char="■"/>
              <a:defRPr/>
            </a:pPr>
            <a:r>
              <a:rPr lang="en-US" sz="2800" dirty="0" smtClean="0">
                <a:latin typeface="+mj-lt"/>
              </a:rPr>
              <a:t>“A concept map is a schematic device for representing a set of concept meanings embedded in a framework of propositions.” </a:t>
            </a:r>
            <a:r>
              <a:rPr lang="en-US" sz="1600" dirty="0" smtClean="0">
                <a:latin typeface="+mj-lt"/>
              </a:rPr>
              <a:t>(Novak &amp; </a:t>
            </a:r>
            <a:r>
              <a:rPr lang="en-US" sz="1600" dirty="0" err="1" smtClean="0">
                <a:latin typeface="+mj-lt"/>
              </a:rPr>
              <a:t>Gowin</a:t>
            </a:r>
            <a:r>
              <a:rPr lang="en-US" sz="1600" dirty="0" smtClean="0">
                <a:latin typeface="+mj-lt"/>
              </a:rPr>
              <a:t>, 1984, p. 15)</a:t>
            </a:r>
          </a:p>
          <a:p>
            <a:pPr eaLnBrk="1" hangingPunct="1">
              <a:buFont typeface="Arial" charset="0"/>
              <a:buChar char="■"/>
              <a:defRPr/>
            </a:pPr>
            <a:r>
              <a:rPr lang="en-US" sz="2800" dirty="0" smtClean="0">
                <a:latin typeface="+mj-lt"/>
              </a:rPr>
              <a:t>A diagram that reveals how concepts are related to each other</a:t>
            </a:r>
          </a:p>
          <a:p>
            <a:pPr lvl="1" eaLnBrk="1" hangingPunct="1">
              <a:buClr>
                <a:srgbClr val="6D8D24"/>
              </a:buClr>
              <a:buSzPct val="100000"/>
              <a:buFont typeface="Wingdings" panose="05000000000000000000" pitchFamily="2" charset="2"/>
              <a:buChar char="Ø"/>
              <a:defRPr/>
            </a:pPr>
            <a:r>
              <a:rPr lang="en-US" dirty="0" smtClean="0"/>
              <a:t>Concepts are placed in a particular shape and the shapes are connected by words or phrases that explain the connection between the two </a:t>
            </a:r>
            <a:r>
              <a:rPr lang="en-US" sz="1600" dirty="0" smtClean="0"/>
              <a:t>(</a:t>
            </a:r>
            <a:r>
              <a:rPr lang="en-US" sz="1600" dirty="0" err="1" smtClean="0"/>
              <a:t>Gerdeman</a:t>
            </a:r>
            <a:r>
              <a:rPr lang="en-US" sz="1600" dirty="0" smtClean="0"/>
              <a:t>, Lux, </a:t>
            </a:r>
            <a:r>
              <a:rPr lang="en-US" sz="1600" dirty="0" err="1" smtClean="0"/>
              <a:t>Jacko</a:t>
            </a:r>
            <a:r>
              <a:rPr lang="en-US" sz="1600" dirty="0" smtClean="0"/>
              <a:t>, 2013)</a:t>
            </a:r>
          </a:p>
          <a:p>
            <a:pPr eaLnBrk="1" hangingPunct="1">
              <a:buFont typeface="Arial" charset="0"/>
              <a:buNone/>
              <a:defRPr/>
            </a:pPr>
            <a:endParaRPr lang="en-US" sz="2400" dirty="0" smtClean="0"/>
          </a:p>
          <a:p>
            <a:pPr eaLnBrk="1" hangingPunct="1">
              <a:buSzPct val="100000"/>
              <a:buFont typeface="Wingdings" panose="05000000000000000000" pitchFamily="2" charset="2"/>
              <a:buChar char="§"/>
              <a:defRPr/>
            </a:pPr>
            <a:endParaRPr lang="en-US" sz="2000" dirty="0" smtClean="0"/>
          </a:p>
          <a:p>
            <a:pPr marL="627062" lvl="1" indent="0" eaLnBrk="1" hangingPunct="1">
              <a:buClr>
                <a:srgbClr val="005A84"/>
              </a:buClr>
              <a:buSzPct val="85000"/>
              <a:buFont typeface="Arial" charset="0"/>
              <a:buNone/>
              <a:defRPr/>
            </a:pPr>
            <a:endParaRPr lang="en-US" dirty="0"/>
          </a:p>
          <a:p>
            <a:pPr eaLnBrk="1" hangingPunct="1">
              <a:buFont typeface="Arial" charset="0"/>
              <a:buChar cha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600" smtClean="0"/>
              <a:t>What is a concept map (cont.)</a:t>
            </a:r>
          </a:p>
        </p:txBody>
      </p:sp>
      <p:sp>
        <p:nvSpPr>
          <p:cNvPr id="3" name="Content Placeholder 2"/>
          <p:cNvSpPr>
            <a:spLocks noGrp="1"/>
          </p:cNvSpPr>
          <p:nvPr>
            <p:ph idx="1"/>
          </p:nvPr>
        </p:nvSpPr>
        <p:spPr>
          <a:xfrm>
            <a:off x="457200" y="2225675"/>
            <a:ext cx="8229600" cy="4049713"/>
          </a:xfrm>
        </p:spPr>
        <p:txBody>
          <a:bodyPr/>
          <a:lstStyle/>
          <a:p>
            <a:pPr eaLnBrk="1" hangingPunct="1">
              <a:buFont typeface="Arial" charset="0"/>
              <a:buChar char="■"/>
              <a:defRPr/>
            </a:pPr>
            <a:r>
              <a:rPr lang="en-US" sz="2800" dirty="0">
                <a:latin typeface="+mj-lt"/>
              </a:rPr>
              <a:t>Can be used as a teaching strategy to foster critical thinking in students </a:t>
            </a:r>
            <a:r>
              <a:rPr lang="en-US" sz="1600" dirty="0">
                <a:latin typeface="+mj-lt"/>
              </a:rPr>
              <a:t>(Taylor, Littleton-Kearney, 2011</a:t>
            </a:r>
            <a:r>
              <a:rPr lang="en-US" sz="1600" dirty="0" smtClean="0">
                <a:latin typeface="+mj-lt"/>
              </a:rPr>
              <a:t>)</a:t>
            </a:r>
          </a:p>
          <a:p>
            <a:pPr marL="0" indent="0" eaLnBrk="1" hangingPunct="1">
              <a:buFont typeface="Arial" pitchFamily="34" charset="0"/>
              <a:buNone/>
              <a:defRPr/>
            </a:pPr>
            <a:endParaRPr lang="en-US" sz="1600" dirty="0" smtClean="0">
              <a:latin typeface="+mj-lt"/>
            </a:endParaRPr>
          </a:p>
          <a:p>
            <a:pPr marL="0" indent="0" eaLnBrk="1" hangingPunct="1">
              <a:buFont typeface="Arial" pitchFamily="34" charset="0"/>
              <a:buNone/>
              <a:defRPr/>
            </a:pPr>
            <a:endParaRPr lang="en-US" sz="1600" dirty="0">
              <a:latin typeface="+mj-lt"/>
            </a:endParaRPr>
          </a:p>
          <a:p>
            <a:pPr eaLnBrk="1" hangingPunct="1">
              <a:buFont typeface="Arial" charset="0"/>
              <a:buChar char="■"/>
              <a:defRPr/>
            </a:pPr>
            <a:r>
              <a:rPr lang="en-US" sz="2800" dirty="0">
                <a:latin typeface="+mj-lt"/>
              </a:rPr>
              <a:t>Critical thinking is a necessary skill for making important patient care decisions</a:t>
            </a:r>
            <a:r>
              <a:rPr lang="en-US" dirty="0"/>
              <a:t> </a:t>
            </a:r>
            <a:r>
              <a:rPr lang="en-US" sz="1600" dirty="0">
                <a:latin typeface="+mj-lt"/>
              </a:rPr>
              <a:t>(</a:t>
            </a:r>
            <a:r>
              <a:rPr lang="en-US" sz="1600" dirty="0" err="1">
                <a:latin typeface="+mj-lt"/>
              </a:rPr>
              <a:t>Vacek</a:t>
            </a:r>
            <a:r>
              <a:rPr lang="en-US" sz="1600" dirty="0">
                <a:latin typeface="+mj-lt"/>
              </a:rPr>
              <a:t>, 2009)</a:t>
            </a:r>
          </a:p>
          <a:p>
            <a:pPr marL="0" indent="0">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806450"/>
            <a:ext cx="8229600" cy="814388"/>
          </a:xfrm>
        </p:spPr>
        <p:txBody>
          <a:bodyPr/>
          <a:lstStyle/>
          <a:p>
            <a:pPr eaLnBrk="1" hangingPunct="1"/>
            <a:r>
              <a:rPr lang="en-US" altLang="en-US" sz="3600" smtClean="0"/>
              <a:t>Concept Map Research</a:t>
            </a:r>
          </a:p>
        </p:txBody>
      </p:sp>
      <p:sp>
        <p:nvSpPr>
          <p:cNvPr id="3" name="Content Placeholder 2"/>
          <p:cNvSpPr>
            <a:spLocks noGrp="1"/>
          </p:cNvSpPr>
          <p:nvPr>
            <p:ph idx="1"/>
          </p:nvPr>
        </p:nvSpPr>
        <p:spPr>
          <a:xfrm>
            <a:off x="457200" y="1574800"/>
            <a:ext cx="8229600" cy="4700588"/>
          </a:xfrm>
        </p:spPr>
        <p:txBody>
          <a:bodyPr/>
          <a:lstStyle/>
          <a:p>
            <a:pPr eaLnBrk="1" hangingPunct="1">
              <a:buFont typeface="Arial" charset="0"/>
              <a:buChar char="■"/>
              <a:defRPr/>
            </a:pPr>
            <a:r>
              <a:rPr lang="en-US" sz="2800" dirty="0" smtClean="0">
                <a:latin typeface="+mj-lt"/>
              </a:rPr>
              <a:t>The experimental group had higher scores of inference and deduction on the Critical Thinking Scale than the control group</a:t>
            </a:r>
          </a:p>
          <a:p>
            <a:pPr lvl="1" eaLnBrk="1" hangingPunct="1">
              <a:buClr>
                <a:srgbClr val="6D8D24"/>
              </a:buClr>
              <a:buFont typeface="Wingdings" panose="05000000000000000000" pitchFamily="2" charset="2"/>
              <a:buChar char="Ø"/>
              <a:defRPr/>
            </a:pPr>
            <a:r>
              <a:rPr lang="en-US" dirty="0" smtClean="0"/>
              <a:t>Results may be related to concept mapping because students need to draw logical conclusions from factual knowledge by making inferences </a:t>
            </a:r>
            <a:r>
              <a:rPr lang="en-US" sz="1600" dirty="0" smtClean="0">
                <a:solidFill>
                  <a:schemeClr val="tx1"/>
                </a:solidFill>
              </a:rPr>
              <a:t>(Lee, Chiang, Liao, Lee, Chen, Liang, 2013)</a:t>
            </a:r>
          </a:p>
          <a:p>
            <a:pPr lvl="1" eaLnBrk="1" hangingPunct="1">
              <a:buClr>
                <a:srgbClr val="005A84"/>
              </a:buClr>
              <a:buFont typeface="Arial" charset="0"/>
              <a:buNone/>
              <a:defRPr/>
            </a:pPr>
            <a:endParaRPr lang="en-US" sz="1200"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600" smtClean="0"/>
              <a:t>Concept Map Research (cont.)</a:t>
            </a:r>
          </a:p>
        </p:txBody>
      </p:sp>
      <p:sp>
        <p:nvSpPr>
          <p:cNvPr id="3" name="Content Placeholder 2"/>
          <p:cNvSpPr>
            <a:spLocks noGrp="1"/>
          </p:cNvSpPr>
          <p:nvPr>
            <p:ph idx="1"/>
          </p:nvPr>
        </p:nvSpPr>
        <p:spPr>
          <a:xfrm>
            <a:off x="457200" y="1817688"/>
            <a:ext cx="8229600" cy="4605337"/>
          </a:xfrm>
        </p:spPr>
        <p:txBody>
          <a:bodyPr/>
          <a:lstStyle/>
          <a:p>
            <a:pPr eaLnBrk="1" hangingPunct="1">
              <a:buFont typeface="Arial" charset="0"/>
              <a:buChar char="■"/>
              <a:defRPr/>
            </a:pPr>
            <a:r>
              <a:rPr lang="en-US" sz="2800" dirty="0">
                <a:latin typeface="+mj-lt"/>
              </a:rPr>
              <a:t>Problem-based learning and concept mapping (PBL-CM) techniques combined </a:t>
            </a:r>
            <a:endParaRPr lang="en-US" sz="2800" dirty="0" smtClean="0">
              <a:latin typeface="+mj-lt"/>
            </a:endParaRPr>
          </a:p>
          <a:p>
            <a:pPr lvl="1" eaLnBrk="1" hangingPunct="1">
              <a:buClr>
                <a:srgbClr val="6D8D24"/>
              </a:buClr>
              <a:buSzPct val="100000"/>
              <a:buFont typeface="Wingdings" panose="05000000000000000000" pitchFamily="2" charset="2"/>
              <a:buChar char="Ø"/>
              <a:defRPr/>
            </a:pPr>
            <a:r>
              <a:rPr lang="en-US" dirty="0" smtClean="0"/>
              <a:t>Students </a:t>
            </a:r>
            <a:r>
              <a:rPr lang="en-US" dirty="0"/>
              <a:t>in the experimental group scored significantly higher on 3 reliable scales post-test and follow-up test </a:t>
            </a:r>
            <a:r>
              <a:rPr lang="en-US" sz="1600" dirty="0"/>
              <a:t>(Scales – CTS, SDLS, SPIPTSQ)</a:t>
            </a:r>
          </a:p>
          <a:p>
            <a:pPr lvl="1" eaLnBrk="1" hangingPunct="1">
              <a:buClr>
                <a:srgbClr val="6D8D24"/>
              </a:buClr>
              <a:buFont typeface="Wingdings" pitchFamily="2" charset="2"/>
              <a:buChar char="Ø"/>
              <a:defRPr/>
            </a:pPr>
            <a:r>
              <a:rPr lang="en-US" dirty="0"/>
              <a:t>Experimental group had significant growth compared to control group at post-test</a:t>
            </a:r>
          </a:p>
          <a:p>
            <a:pPr lvl="1" eaLnBrk="1" hangingPunct="1">
              <a:buClr>
                <a:srgbClr val="6D8D24"/>
              </a:buClr>
              <a:buFont typeface="Wingdings" pitchFamily="2" charset="2"/>
              <a:buChar char="Ø"/>
              <a:defRPr/>
            </a:pPr>
            <a:r>
              <a:rPr lang="en-US" dirty="0"/>
              <a:t>PBL-CM method had long-term effect on critical thinking </a:t>
            </a:r>
            <a:r>
              <a:rPr lang="en-US" sz="1600" dirty="0"/>
              <a:t>(Tseng, Chou, Wang, </a:t>
            </a:r>
            <a:r>
              <a:rPr lang="en-US" sz="1600" dirty="0" err="1"/>
              <a:t>Ko</a:t>
            </a:r>
            <a:r>
              <a:rPr lang="en-US" sz="1600" dirty="0"/>
              <a:t>, Jian, </a:t>
            </a:r>
            <a:r>
              <a:rPr lang="en-US" sz="1600" dirty="0" err="1"/>
              <a:t>Weng</a:t>
            </a:r>
            <a:r>
              <a:rPr lang="en-US" sz="1600" dirty="0"/>
              <a:t>, 2011).</a:t>
            </a:r>
          </a:p>
          <a:p>
            <a:pPr>
              <a:defRPr/>
            </a:pP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3200" smtClean="0"/>
              <a:t>Concept Map Research (cont.)</a:t>
            </a:r>
          </a:p>
        </p:txBody>
      </p:sp>
      <p:sp>
        <p:nvSpPr>
          <p:cNvPr id="3" name="Content Placeholder 2"/>
          <p:cNvSpPr>
            <a:spLocks noGrp="1"/>
          </p:cNvSpPr>
          <p:nvPr>
            <p:ph idx="1"/>
          </p:nvPr>
        </p:nvSpPr>
        <p:spPr>
          <a:xfrm>
            <a:off x="439738" y="1949450"/>
            <a:ext cx="8229600" cy="4316413"/>
          </a:xfrm>
        </p:spPr>
        <p:txBody>
          <a:bodyPr/>
          <a:lstStyle/>
          <a:p>
            <a:pPr eaLnBrk="1" hangingPunct="1">
              <a:buFont typeface="Arial" charset="0"/>
              <a:buChar char="■"/>
              <a:defRPr/>
            </a:pPr>
            <a:r>
              <a:rPr lang="en-US" sz="2800" dirty="0" smtClean="0">
                <a:latin typeface="+mj-lt"/>
              </a:rPr>
              <a:t>Treatment of concept mapping had a statistically significant effect increasing the deep approach to learning scores during a 15-week semester as measured on a reliable and valid tool </a:t>
            </a:r>
            <a:r>
              <a:rPr lang="en-US" sz="1600" dirty="0" smtClean="0">
                <a:latin typeface="+mj-lt"/>
              </a:rPr>
              <a:t>(revised Study Process Questionnaire-2 Factor [rSPQ-2F]) (August-Brady, 2005)</a:t>
            </a:r>
          </a:p>
          <a:p>
            <a:pPr eaLnBrk="1" hangingPunct="1">
              <a:buFont typeface="Arial" charset="0"/>
              <a:buNone/>
              <a:defRPr/>
            </a:pP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34963" y="806450"/>
            <a:ext cx="8564562" cy="1143000"/>
          </a:xfrm>
        </p:spPr>
        <p:txBody>
          <a:bodyPr/>
          <a:lstStyle/>
          <a:p>
            <a:pPr eaLnBrk="1" hangingPunct="1"/>
            <a:r>
              <a:rPr lang="en-US" altLang="en-US" sz="3600" smtClean="0"/>
              <a:t>NSM : A Visual Representation</a:t>
            </a:r>
          </a:p>
        </p:txBody>
      </p:sp>
      <p:sp>
        <p:nvSpPr>
          <p:cNvPr id="3" name="Content Placeholder 2"/>
          <p:cNvSpPr>
            <a:spLocks noGrp="1"/>
          </p:cNvSpPr>
          <p:nvPr>
            <p:ph idx="1"/>
          </p:nvPr>
        </p:nvSpPr>
        <p:spPr>
          <a:xfrm>
            <a:off x="457200" y="2209800"/>
            <a:ext cx="8229600" cy="4065588"/>
          </a:xfrm>
        </p:spPr>
        <p:txBody>
          <a:bodyPr>
            <a:normAutofit/>
          </a:bodyPr>
          <a:lstStyle/>
          <a:p>
            <a:pPr eaLnBrk="1" hangingPunct="1">
              <a:buFont typeface="Arial" charset="0"/>
              <a:buChar char="■"/>
              <a:defRPr/>
            </a:pPr>
            <a:r>
              <a:rPr lang="en-US" sz="2800" dirty="0" err="1" smtClean="0">
                <a:latin typeface="+mj-lt"/>
              </a:rPr>
              <a:t>Neuman's</a:t>
            </a:r>
            <a:r>
              <a:rPr lang="en-US" sz="2800" dirty="0" smtClean="0">
                <a:latin typeface="+mj-lt"/>
              </a:rPr>
              <a:t> model is a </a:t>
            </a:r>
            <a:r>
              <a:rPr lang="en-US" sz="2800" i="1" dirty="0" smtClean="0">
                <a:latin typeface="+mj-lt"/>
              </a:rPr>
              <a:t>visual representation</a:t>
            </a:r>
            <a:r>
              <a:rPr lang="en-US" sz="2800" dirty="0" smtClean="0">
                <a:latin typeface="+mj-lt"/>
              </a:rPr>
              <a:t>, for thinking about humans, and nurses, and their interactions</a:t>
            </a:r>
            <a:r>
              <a:rPr lang="en-US" sz="2800" dirty="0" smtClean="0"/>
              <a:t> </a:t>
            </a:r>
            <a:r>
              <a:rPr lang="en-US" sz="1600" dirty="0" smtClean="0">
                <a:latin typeface="+mj-lt"/>
              </a:rPr>
              <a:t>(</a:t>
            </a:r>
            <a:r>
              <a:rPr lang="en-US" sz="1600" dirty="0" err="1" smtClean="0">
                <a:latin typeface="+mj-lt"/>
              </a:rPr>
              <a:t>Heyman</a:t>
            </a:r>
            <a:r>
              <a:rPr lang="en-US" sz="1600" dirty="0" smtClean="0">
                <a:latin typeface="+mj-lt"/>
              </a:rPr>
              <a:t> &amp; Wolfe, 2000)</a:t>
            </a:r>
          </a:p>
          <a:p>
            <a:pPr marL="0" indent="0" eaLnBrk="1" hangingPunct="1">
              <a:buFont typeface="Arial" pitchFamily="34" charset="0"/>
              <a:buNone/>
              <a:defRPr/>
            </a:pPr>
            <a:endParaRPr lang="en-US" sz="2800" dirty="0"/>
          </a:p>
          <a:p>
            <a:pPr marL="0" indent="0" eaLnBrk="1" hangingPunct="1">
              <a:buFont typeface="Arial" charset="0"/>
              <a:buNone/>
              <a:defRPr/>
            </a:pPr>
            <a:endParaRPr lang="en-US" sz="2800" dirty="0" smtClean="0"/>
          </a:p>
          <a:p>
            <a:pPr eaLnBrk="1" hangingPunct="1">
              <a:buFont typeface="Arial" charset="0"/>
              <a:buChar char="■"/>
              <a:defRPr/>
            </a:pPr>
            <a:endParaRPr lang="en-US" sz="2800" dirty="0"/>
          </a:p>
          <a:p>
            <a:pPr marL="0" indent="0" eaLnBrk="1" hangingPunct="1">
              <a:buFont typeface="Arial" charset="0"/>
              <a:buNone/>
              <a:defRPr/>
            </a:pPr>
            <a:endParaRPr lang="en-US" sz="2800" dirty="0" smtClean="0"/>
          </a:p>
          <a:p>
            <a:pPr marL="0" indent="0" eaLnBrk="1" hangingPunct="1">
              <a:buFont typeface="Arial" charset="0"/>
              <a:buNone/>
              <a:defRPr/>
            </a:pPr>
            <a:endParaRPr lang="en-US" sz="2800" dirty="0"/>
          </a:p>
          <a:p>
            <a:pPr marL="0" indent="0" eaLnBrk="1" hangingPunct="1">
              <a:buFont typeface="Arial" charset="0"/>
              <a:buNone/>
              <a:defRPr/>
            </a:pPr>
            <a:endParaRPr lang="en-US" sz="2800" dirty="0" smtClean="0"/>
          </a:p>
          <a:p>
            <a:pPr eaLnBrk="1" hangingPunct="1">
              <a:buFont typeface="Arial" charset="0"/>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mtClean="0"/>
              <a:t>Copyright 2005 by Dr. Betty Neuman</a:t>
            </a:r>
          </a:p>
        </p:txBody>
      </p:sp>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C2D208C-C50E-470D-AEEC-14B74F01FCEB}" type="slidenum">
              <a:rPr lang="en-US" altLang="en-US" smtClean="0"/>
              <a:pPr/>
              <a:t>19</a:t>
            </a:fld>
            <a:endParaRPr lang="en-US" altLang="en-US" smtClean="0"/>
          </a:p>
        </p:txBody>
      </p:sp>
      <p:pic>
        <p:nvPicPr>
          <p:cNvPr id="22532" name="Picture 2" descr="Diagram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600" smtClean="0"/>
              <a:t>Cedar Crest College</a:t>
            </a:r>
          </a:p>
        </p:txBody>
      </p:sp>
      <p:sp>
        <p:nvSpPr>
          <p:cNvPr id="5123" name="Rectangle 3"/>
          <p:cNvSpPr>
            <a:spLocks noGrp="1" noChangeArrowheads="1"/>
          </p:cNvSpPr>
          <p:nvPr>
            <p:ph type="body" idx="1"/>
          </p:nvPr>
        </p:nvSpPr>
        <p:spPr>
          <a:xfrm>
            <a:off x="457200" y="2225675"/>
            <a:ext cx="8229600" cy="4049713"/>
          </a:xfrm>
        </p:spPr>
        <p:txBody>
          <a:bodyPr/>
          <a:lstStyle/>
          <a:p>
            <a:pPr eaLnBrk="1" hangingPunct="1"/>
            <a:endParaRPr lang="en-US" altLang="en-US" smtClean="0"/>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738" y="2400300"/>
            <a:ext cx="26765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8" y="42862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3263" y="4381500"/>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00075"/>
            <a:ext cx="8229600" cy="1143000"/>
          </a:xfrm>
        </p:spPr>
        <p:txBody>
          <a:bodyPr/>
          <a:lstStyle/>
          <a:p>
            <a:pPr eaLnBrk="1" hangingPunct="1"/>
            <a:r>
              <a:rPr lang="en-US" altLang="en-US" sz="3600" smtClean="0"/>
              <a:t>Concept Mapping Assignment</a:t>
            </a:r>
          </a:p>
        </p:txBody>
      </p:sp>
      <p:pic>
        <p:nvPicPr>
          <p:cNvPr id="2355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08100" y="1655763"/>
            <a:ext cx="6527800" cy="49371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altLang="en-US" smtClean="0"/>
          </a:p>
        </p:txBody>
      </p:sp>
      <p:pic>
        <p:nvPicPr>
          <p:cNvPr id="2457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5754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42913" y="465138"/>
            <a:ext cx="8229600" cy="654050"/>
          </a:xfrm>
        </p:spPr>
        <p:txBody>
          <a:bodyPr/>
          <a:lstStyle/>
          <a:p>
            <a:pPr eaLnBrk="1" hangingPunct="1"/>
            <a:r>
              <a:rPr lang="en-US" altLang="en-US" sz="3600" smtClean="0"/>
              <a:t>The Client System</a:t>
            </a:r>
          </a:p>
        </p:txBody>
      </p:sp>
      <p:pic>
        <p:nvPicPr>
          <p:cNvPr id="256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563" y="1119188"/>
            <a:ext cx="74803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3600" smtClean="0"/>
              <a:t>Priority Stressors Identified</a:t>
            </a:r>
          </a:p>
        </p:txBody>
      </p:sp>
      <p:pic>
        <p:nvPicPr>
          <p:cNvPr id="2662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22275" y="1846263"/>
            <a:ext cx="8229600" cy="394335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74663" y="874713"/>
            <a:ext cx="8237537" cy="1143000"/>
          </a:xfrm>
        </p:spPr>
        <p:txBody>
          <a:bodyPr/>
          <a:lstStyle/>
          <a:p>
            <a:pPr eaLnBrk="1" hangingPunct="1"/>
            <a:r>
              <a:rPr lang="en-US" altLang="en-US" sz="3600" smtClean="0"/>
              <a:t>Secondary Prevention Measures</a:t>
            </a:r>
            <a:r>
              <a:rPr lang="en-US" altLang="en-US" sz="3200" smtClean="0"/>
              <a:t/>
            </a:r>
            <a:br>
              <a:rPr lang="en-US" altLang="en-US" sz="3200" smtClean="0"/>
            </a:br>
            <a:r>
              <a:rPr lang="en-US" altLang="en-US" smtClean="0"/>
              <a:t> </a:t>
            </a:r>
          </a:p>
        </p:txBody>
      </p:sp>
      <p:pic>
        <p:nvPicPr>
          <p:cNvPr id="276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8388" y="1481138"/>
            <a:ext cx="6831012" cy="51181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09600"/>
            <a:ext cx="8229600" cy="1143000"/>
          </a:xfrm>
        </p:spPr>
        <p:txBody>
          <a:bodyPr/>
          <a:lstStyle/>
          <a:p>
            <a:endParaRPr lang="en-US" altLang="en-US" sz="3600" smtClean="0"/>
          </a:p>
        </p:txBody>
      </p:sp>
      <p:pic>
        <p:nvPicPr>
          <p:cNvPr id="2867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554163"/>
            <a:ext cx="8426450" cy="4997450"/>
          </a:xfrm>
        </p:spPr>
      </p:pic>
      <p:sp>
        <p:nvSpPr>
          <p:cNvPr id="28676" name="TextBox 4"/>
          <p:cNvSpPr txBox="1">
            <a:spLocks noChangeArrowheads="1"/>
          </p:cNvSpPr>
          <p:nvPr/>
        </p:nvSpPr>
        <p:spPr bwMode="auto">
          <a:xfrm>
            <a:off x="590550" y="6134100"/>
            <a:ext cx="2447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t>www.austincc.edu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811213"/>
            <a:ext cx="8229600" cy="1414462"/>
          </a:xfrm>
        </p:spPr>
        <p:txBody>
          <a:bodyPr/>
          <a:lstStyle/>
          <a:p>
            <a:pPr eaLnBrk="1" hangingPunct="1"/>
            <a:r>
              <a:rPr lang="en-US" altLang="en-US" sz="3600" smtClean="0"/>
              <a:t>Fundamentals Students’ Concept Maps</a:t>
            </a:r>
          </a:p>
        </p:txBody>
      </p:sp>
      <p:sp>
        <p:nvSpPr>
          <p:cNvPr id="26627" name="Content Placeholder 1"/>
          <p:cNvSpPr>
            <a:spLocks noGrp="1"/>
          </p:cNvSpPr>
          <p:nvPr>
            <p:ph idx="1"/>
          </p:nvPr>
        </p:nvSpPr>
        <p:spPr>
          <a:xfrm>
            <a:off x="457200" y="2225675"/>
            <a:ext cx="8229600" cy="4049713"/>
          </a:xfrm>
        </p:spPr>
        <p:txBody>
          <a:bodyPr/>
          <a:lstStyle/>
          <a:p>
            <a:pPr>
              <a:defRPr/>
            </a:pPr>
            <a:r>
              <a:rPr lang="en-US" altLang="en-US" sz="2800" dirty="0" smtClean="0">
                <a:latin typeface="+mj-lt"/>
              </a:rPr>
              <a:t>Visual Representation of Client System with Stressors on first page</a:t>
            </a:r>
          </a:p>
          <a:p>
            <a:pPr marL="0" indent="0">
              <a:buFont typeface="Arial" pitchFamily="34" charset="0"/>
              <a:buNone/>
              <a:defRPr/>
            </a:pPr>
            <a:endParaRPr lang="en-US" altLang="en-US" dirty="0" smtClean="0"/>
          </a:p>
          <a:p>
            <a:pPr>
              <a:defRPr/>
            </a:pPr>
            <a:r>
              <a:rPr lang="en-US" altLang="en-US" sz="2800" dirty="0" smtClean="0">
                <a:latin typeface="+mj-lt"/>
              </a:rPr>
              <a:t>Secondary Prevention Measures subsequent pages</a:t>
            </a:r>
          </a:p>
          <a:p>
            <a:pPr>
              <a:defRPr/>
            </a:pPr>
            <a:endParaRPr lang="en-US" altLang="en-US" sz="2800" dirty="0">
              <a:latin typeface="+mj-lt"/>
            </a:endParaRPr>
          </a:p>
          <a:p>
            <a:pPr>
              <a:defRPr/>
            </a:pPr>
            <a:r>
              <a:rPr lang="en-US" altLang="en-US" sz="2800" dirty="0" smtClean="0">
                <a:latin typeface="+mj-lt"/>
                <a:hlinkClick r:id="rId3" action="ppaction://hlinkfile"/>
              </a:rPr>
              <a:t>Sample</a:t>
            </a:r>
            <a:r>
              <a:rPr lang="en-US" altLang="en-US" sz="2800" dirty="0" smtClean="0">
                <a:latin typeface="+mj-lt"/>
              </a:rPr>
              <a:t> </a:t>
            </a:r>
          </a:p>
          <a:p>
            <a:pPr marL="0" indent="0">
              <a:buFont typeface="Arial" pitchFamily="34" charset="0"/>
              <a:buNone/>
              <a:defRPr/>
            </a:pPr>
            <a:endParaRPr lang="en-US"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1475" y="876300"/>
            <a:ext cx="10310813" cy="5664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ltLang="en-US" smtClean="0"/>
          </a:p>
        </p:txBody>
      </p:sp>
      <p:pic>
        <p:nvPicPr>
          <p:cNvPr id="317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87375" y="628650"/>
            <a:ext cx="10163175" cy="56705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z="3600" smtClean="0"/>
              <a:t>SBAR Communication</a:t>
            </a:r>
          </a:p>
        </p:txBody>
      </p:sp>
      <p:sp>
        <p:nvSpPr>
          <p:cNvPr id="26627" name="Content Placeholder 2"/>
          <p:cNvSpPr>
            <a:spLocks noGrp="1"/>
          </p:cNvSpPr>
          <p:nvPr>
            <p:ph idx="1"/>
          </p:nvPr>
        </p:nvSpPr>
        <p:spPr>
          <a:xfrm>
            <a:off x="407988" y="1866900"/>
            <a:ext cx="8618537" cy="4384675"/>
          </a:xfrm>
        </p:spPr>
        <p:txBody>
          <a:bodyPr/>
          <a:lstStyle/>
          <a:p>
            <a:pPr eaLnBrk="1" hangingPunct="1">
              <a:defRPr/>
            </a:pPr>
            <a:r>
              <a:rPr lang="en-US" altLang="en-US" sz="2800" dirty="0" smtClean="0">
                <a:latin typeface="+mj-lt"/>
              </a:rPr>
              <a:t>SBAR (Situation-Background-Assessment-Recommendation) </a:t>
            </a:r>
          </a:p>
          <a:p>
            <a:pPr lvl="1" eaLnBrk="1" hangingPunct="1">
              <a:buClr>
                <a:srgbClr val="6D8D24"/>
              </a:buClr>
              <a:buSzPct val="100000"/>
              <a:buFont typeface="Wingdings" panose="05000000000000000000" pitchFamily="2" charset="2"/>
              <a:buChar char="Ø"/>
              <a:defRPr/>
            </a:pPr>
            <a:r>
              <a:rPr lang="en-US" altLang="en-US" sz="2400" dirty="0" smtClean="0"/>
              <a:t>Technique used to  provide a framework for communication between members of the health care team about a patient’s condition</a:t>
            </a:r>
            <a:r>
              <a:rPr lang="en-US" altLang="en-US" sz="2400" dirty="0" smtClean="0">
                <a:solidFill>
                  <a:srgbClr val="000000"/>
                </a:solidFill>
                <a:hlinkClick r:id="rId3"/>
              </a:rPr>
              <a:t> (https://innovations.ahrq.gov/qualitytools/sbar-technique-communication-situational-briefing-model</a:t>
            </a:r>
            <a:r>
              <a:rPr lang="en-US" altLang="en-US" sz="2400" dirty="0">
                <a:solidFill>
                  <a:srgbClr val="6D8D24"/>
                </a:solidFill>
              </a:rPr>
              <a:t>)</a:t>
            </a:r>
            <a:endParaRPr lang="en-US" altLang="en-US" sz="2400" dirty="0" smtClean="0"/>
          </a:p>
          <a:p>
            <a:pPr marL="1084262" lvl="2" indent="0" eaLnBrk="1" hangingPunct="1">
              <a:buFont typeface="Arial" panose="020B0604020202020204" pitchFamily="34" charset="0"/>
              <a:buNone/>
              <a:defRPr/>
            </a:pPr>
            <a:endParaRPr lang="en-US" altLang="en-US" sz="1600" dirty="0" smtClean="0"/>
          </a:p>
          <a:p>
            <a:pPr marL="0" indent="0" eaLnBrk="1" hangingPunct="1">
              <a:buFont typeface="Arial" pitchFamily="34" charset="0"/>
              <a:buNone/>
              <a:defRPr/>
            </a:pPr>
            <a:endParaRPr lang="en-US" altLang="en-US" dirty="0" smtClean="0"/>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3600" smtClean="0"/>
              <a:t>Objectives</a:t>
            </a:r>
          </a:p>
        </p:txBody>
      </p:sp>
      <p:sp>
        <p:nvSpPr>
          <p:cNvPr id="6147" name="Content Placeholder 2"/>
          <p:cNvSpPr>
            <a:spLocks noGrp="1"/>
          </p:cNvSpPr>
          <p:nvPr>
            <p:ph idx="1"/>
          </p:nvPr>
        </p:nvSpPr>
        <p:spPr>
          <a:xfrm>
            <a:off x="457200" y="2225675"/>
            <a:ext cx="8229600" cy="4049713"/>
          </a:xfrm>
        </p:spPr>
        <p:txBody>
          <a:bodyPr/>
          <a:lstStyle/>
          <a:p>
            <a:pPr eaLnBrk="1" hangingPunct="1">
              <a:defRPr/>
            </a:pPr>
            <a:r>
              <a:rPr lang="en-US" altLang="en-US" sz="2800" dirty="0" smtClean="0">
                <a:latin typeface="+mj-lt"/>
              </a:rPr>
              <a:t>1.  Discuss the use of the Neuman Systems </a:t>
            </a:r>
          </a:p>
          <a:p>
            <a:pPr marL="0" indent="0" eaLnBrk="1" hangingPunct="1">
              <a:buFont typeface="Arial" pitchFamily="34" charset="0"/>
              <a:buNone/>
              <a:defRPr/>
            </a:pPr>
            <a:r>
              <a:rPr lang="en-US" altLang="en-US" sz="2800" dirty="0" smtClean="0">
                <a:latin typeface="+mj-lt"/>
              </a:rPr>
              <a:t>         Model as a framework for helping students </a:t>
            </a:r>
          </a:p>
          <a:p>
            <a:pPr marL="0" indent="0" eaLnBrk="1" hangingPunct="1">
              <a:buFont typeface="Arial" pitchFamily="34" charset="0"/>
              <a:buNone/>
              <a:defRPr/>
            </a:pPr>
            <a:r>
              <a:rPr lang="en-US" altLang="en-US" sz="2800" dirty="0" smtClean="0">
                <a:latin typeface="+mj-lt"/>
              </a:rPr>
              <a:t>         understand the gestalt of caring for clients           </a:t>
            </a:r>
          </a:p>
          <a:p>
            <a:pPr marL="0" indent="0" eaLnBrk="1" hangingPunct="1">
              <a:buFont typeface="Arial" pitchFamily="34" charset="0"/>
              <a:buNone/>
              <a:defRPr/>
            </a:pPr>
            <a:r>
              <a:rPr lang="en-US" altLang="en-US" sz="2800" dirty="0" smtClean="0">
                <a:latin typeface="+mj-lt"/>
              </a:rPr>
              <a:t>         during clinical experiences.</a:t>
            </a:r>
          </a:p>
          <a:p>
            <a:pPr marL="0" indent="0" eaLnBrk="1" hangingPunct="1">
              <a:buFont typeface="Arial" pitchFamily="34" charset="0"/>
              <a:buNone/>
              <a:defRPr/>
            </a:pPr>
            <a:endParaRPr lang="en-US" altLang="en-US" sz="2800" dirty="0" smtClean="0">
              <a:latin typeface="+mj-lt"/>
            </a:endParaRPr>
          </a:p>
          <a:p>
            <a:pPr eaLnBrk="1" hangingPunct="1">
              <a:defRPr/>
            </a:pPr>
            <a:r>
              <a:rPr lang="en-US" altLang="en-US" sz="2800" dirty="0" smtClean="0">
                <a:latin typeface="+mj-lt"/>
              </a:rPr>
              <a:t>2.  Apply the SBAR method of communication to </a:t>
            </a:r>
          </a:p>
          <a:p>
            <a:pPr marL="0" indent="0" eaLnBrk="1" hangingPunct="1">
              <a:buFont typeface="Arial" pitchFamily="34" charset="0"/>
              <a:buNone/>
              <a:defRPr/>
            </a:pPr>
            <a:r>
              <a:rPr lang="en-US" altLang="en-US" sz="2800" dirty="0">
                <a:latin typeface="+mj-lt"/>
              </a:rPr>
              <a:t> </a:t>
            </a:r>
            <a:r>
              <a:rPr lang="en-US" altLang="en-US" sz="2800" dirty="0" smtClean="0">
                <a:latin typeface="+mj-lt"/>
              </a:rPr>
              <a:t>        students' clinical assignment.</a:t>
            </a:r>
          </a:p>
          <a:p>
            <a:pPr eaLnBrk="1" hangingPunct="1">
              <a:defRPr/>
            </a:pPr>
            <a:endParaRPr lang="en-US" altLang="en-US" dirty="0" smtClean="0"/>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00050" y="536575"/>
            <a:ext cx="8229600" cy="681038"/>
          </a:xfrm>
        </p:spPr>
        <p:txBody>
          <a:bodyPr/>
          <a:lstStyle/>
          <a:p>
            <a:r>
              <a:rPr lang="en-US" altLang="en-US" sz="3600" smtClean="0"/>
              <a:t>TeamSTEPPS® Strategies</a:t>
            </a:r>
          </a:p>
        </p:txBody>
      </p:sp>
      <p:sp>
        <p:nvSpPr>
          <p:cNvPr id="30723" name="Content Placeholder 2"/>
          <p:cNvSpPr>
            <a:spLocks noGrp="1"/>
          </p:cNvSpPr>
          <p:nvPr>
            <p:ph idx="1"/>
          </p:nvPr>
        </p:nvSpPr>
        <p:spPr>
          <a:xfrm>
            <a:off x="447675" y="1258888"/>
            <a:ext cx="8229600" cy="4745037"/>
          </a:xfrm>
        </p:spPr>
        <p:txBody>
          <a:bodyPr/>
          <a:lstStyle/>
          <a:p>
            <a:pPr>
              <a:defRPr/>
            </a:pPr>
            <a:r>
              <a:rPr lang="en-US" altLang="en-US" sz="2800" dirty="0" smtClean="0">
                <a:latin typeface="+mj-lt"/>
              </a:rPr>
              <a:t>Team Strategies and Tools to Enhance Performance and Patient Safety</a:t>
            </a:r>
          </a:p>
          <a:p>
            <a:pPr>
              <a:defRPr/>
            </a:pPr>
            <a:r>
              <a:rPr lang="en-US" altLang="en-US" sz="2800" dirty="0" smtClean="0">
                <a:latin typeface="+mj-lt"/>
              </a:rPr>
              <a:t>Evidenced-Based </a:t>
            </a:r>
            <a:r>
              <a:rPr lang="en-US" altLang="en-US" sz="1600" dirty="0" smtClean="0">
                <a:latin typeface="+mj-lt"/>
              </a:rPr>
              <a:t>(King, Battles, Baker, Alonso, Salas, Webster, Toomey, Salisbury, 2008)</a:t>
            </a:r>
          </a:p>
          <a:p>
            <a:pPr>
              <a:defRPr/>
            </a:pPr>
            <a:endParaRPr lang="en-US" altLang="en-US" sz="2400" dirty="0" smtClean="0"/>
          </a:p>
        </p:txBody>
      </p:sp>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3068638"/>
            <a:ext cx="3694112"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3027363"/>
            <a:ext cx="5403850"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6"/>
          <p:cNvSpPr txBox="1">
            <a:spLocks noChangeArrowheads="1"/>
          </p:cNvSpPr>
          <p:nvPr/>
        </p:nvSpPr>
        <p:spPr bwMode="auto">
          <a:xfrm>
            <a:off x="234950" y="6229350"/>
            <a:ext cx="3268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t>TeamSTEPPS instructional framework</a:t>
            </a:r>
          </a:p>
        </p:txBody>
      </p:sp>
      <p:sp>
        <p:nvSpPr>
          <p:cNvPr id="33799" name="TextBox 7"/>
          <p:cNvSpPr txBox="1">
            <a:spLocks noChangeArrowheads="1"/>
          </p:cNvSpPr>
          <p:nvPr/>
        </p:nvSpPr>
        <p:spPr bwMode="auto">
          <a:xfrm>
            <a:off x="4173538" y="6149975"/>
            <a:ext cx="4408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t>TeamStepps Curriculum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3600" smtClean="0"/>
              <a:t>NSM + TeamSTEPPS® model</a:t>
            </a:r>
          </a:p>
        </p:txBody>
      </p:sp>
      <p:sp>
        <p:nvSpPr>
          <p:cNvPr id="31747" name="Content Placeholder 2"/>
          <p:cNvSpPr>
            <a:spLocks noGrp="1"/>
          </p:cNvSpPr>
          <p:nvPr>
            <p:ph sz="half" idx="1"/>
          </p:nvPr>
        </p:nvSpPr>
        <p:spPr>
          <a:xfrm>
            <a:off x="457200" y="2019300"/>
            <a:ext cx="4038600" cy="4732338"/>
          </a:xfrm>
          <a:ln>
            <a:solidFill>
              <a:srgbClr val="005A84"/>
            </a:solidFill>
            <a:miter lim="800000"/>
            <a:headEnd/>
            <a:tailEnd/>
          </a:ln>
        </p:spPr>
        <p:txBody>
          <a:bodyPr/>
          <a:lstStyle/>
          <a:p>
            <a:pPr>
              <a:defRPr/>
            </a:pPr>
            <a:r>
              <a:rPr lang="en-US" altLang="en-US" sz="2400" dirty="0" err="1" smtClean="0">
                <a:latin typeface="+mj-lt"/>
              </a:rPr>
              <a:t>Neuman</a:t>
            </a:r>
            <a:r>
              <a:rPr lang="en-US" altLang="en-US" sz="2400" dirty="0" smtClean="0">
                <a:latin typeface="+mj-lt"/>
              </a:rPr>
              <a:t> Systems Model</a:t>
            </a:r>
          </a:p>
          <a:p>
            <a:pPr lvl="1">
              <a:buClr>
                <a:srgbClr val="6D8D24"/>
              </a:buClr>
              <a:buSzPct val="100000"/>
              <a:buFont typeface="Wingdings" panose="05000000000000000000" pitchFamily="2" charset="2"/>
              <a:buChar char="Ø"/>
              <a:defRPr/>
            </a:pPr>
            <a:r>
              <a:rPr lang="en-US" altLang="en-US" sz="2000" dirty="0" smtClean="0"/>
              <a:t>Relevant in the world of healthcare </a:t>
            </a:r>
            <a:r>
              <a:rPr lang="en-US" altLang="en-US" sz="1600" dirty="0" smtClean="0"/>
              <a:t>(Lowry, Beckman, </a:t>
            </a:r>
            <a:r>
              <a:rPr lang="en-US" altLang="en-US" sz="1600" dirty="0" err="1" smtClean="0"/>
              <a:t>Gehrling</a:t>
            </a:r>
            <a:r>
              <a:rPr lang="en-US" altLang="en-US" sz="1600" dirty="0" smtClean="0"/>
              <a:t>, Fawcett, 2007)</a:t>
            </a:r>
            <a:endParaRPr lang="en-US" altLang="en-US" sz="1600" dirty="0"/>
          </a:p>
          <a:p>
            <a:pPr lvl="1">
              <a:buClr>
                <a:srgbClr val="6D8D24"/>
              </a:buClr>
              <a:buSzPct val="100000"/>
              <a:buFont typeface="Wingdings" panose="05000000000000000000" pitchFamily="2" charset="2"/>
              <a:buChar char="Ø"/>
              <a:defRPr/>
            </a:pPr>
            <a:r>
              <a:rPr lang="en-US" altLang="en-US" sz="2000" dirty="0" smtClean="0"/>
              <a:t>Helps nurses organize their practice </a:t>
            </a:r>
            <a:r>
              <a:rPr lang="en-US" altLang="en-US" sz="1600" dirty="0" smtClean="0"/>
              <a:t>(Lowry, et.al 2007)</a:t>
            </a:r>
          </a:p>
          <a:p>
            <a:pPr>
              <a:defRPr/>
            </a:pPr>
            <a:r>
              <a:rPr lang="en-US" altLang="en-US" sz="2400" dirty="0" smtClean="0">
                <a:latin typeface="+mj-lt"/>
              </a:rPr>
              <a:t>“Nurses who practice with the same conceptual model are able to speak the same language and practice consistently.” </a:t>
            </a:r>
            <a:r>
              <a:rPr lang="en-US" altLang="en-US" sz="1600" dirty="0" smtClean="0">
                <a:latin typeface="+mj-lt"/>
              </a:rPr>
              <a:t>(Lowry, et.al 2007)</a:t>
            </a:r>
          </a:p>
          <a:p>
            <a:pPr>
              <a:defRPr/>
            </a:pPr>
            <a:r>
              <a:rPr lang="en-US" altLang="en-US" dirty="0" smtClean="0"/>
              <a:t> </a:t>
            </a:r>
          </a:p>
        </p:txBody>
      </p:sp>
      <p:sp>
        <p:nvSpPr>
          <p:cNvPr id="31748" name="Content Placeholder 3"/>
          <p:cNvSpPr>
            <a:spLocks noGrp="1"/>
          </p:cNvSpPr>
          <p:nvPr>
            <p:ph sz="half" idx="2"/>
          </p:nvPr>
        </p:nvSpPr>
        <p:spPr>
          <a:xfrm>
            <a:off x="4648200" y="2046288"/>
            <a:ext cx="4038600" cy="4705350"/>
          </a:xfrm>
          <a:ln>
            <a:solidFill>
              <a:srgbClr val="002060"/>
            </a:solidFill>
            <a:miter lim="800000"/>
            <a:headEnd/>
            <a:tailEnd/>
          </a:ln>
        </p:spPr>
        <p:txBody>
          <a:bodyPr/>
          <a:lstStyle/>
          <a:p>
            <a:pPr>
              <a:defRPr/>
            </a:pPr>
            <a:r>
              <a:rPr lang="en-US" altLang="en-US" sz="2400" dirty="0" err="1" smtClean="0">
                <a:latin typeface="+mj-lt"/>
              </a:rPr>
              <a:t>TeamSTEPPS</a:t>
            </a:r>
            <a:r>
              <a:rPr lang="en-US" altLang="en-US" sz="2400" dirty="0" smtClean="0">
                <a:latin typeface="+mj-lt"/>
              </a:rPr>
              <a:t>®</a:t>
            </a:r>
          </a:p>
          <a:p>
            <a:pPr lvl="1">
              <a:buClr>
                <a:srgbClr val="6D8D24"/>
              </a:buClr>
              <a:buSzPct val="100000"/>
              <a:buFont typeface="Wingdings" panose="05000000000000000000" pitchFamily="2" charset="2"/>
              <a:buChar char="Ø"/>
              <a:defRPr/>
            </a:pPr>
            <a:r>
              <a:rPr lang="en-US" altLang="en-US" sz="2000" dirty="0" smtClean="0"/>
              <a:t>A systematic approach to integrate teamwork into practice </a:t>
            </a:r>
            <a:r>
              <a:rPr lang="en-US" altLang="en-US" sz="1600" dirty="0" smtClean="0"/>
              <a:t>(King, et.al)</a:t>
            </a:r>
          </a:p>
          <a:p>
            <a:pPr marL="627062" lvl="1" indent="0">
              <a:buClr>
                <a:srgbClr val="6D8D24"/>
              </a:buClr>
              <a:buSzPct val="100000"/>
              <a:buFont typeface="Arial" pitchFamily="34" charset="0"/>
              <a:buNone/>
              <a:defRPr/>
            </a:pPr>
            <a:endParaRPr lang="en-US" altLang="en-US" sz="1600" dirty="0" smtClean="0"/>
          </a:p>
          <a:p>
            <a:pPr lvl="1">
              <a:buClr>
                <a:srgbClr val="6D8D24"/>
              </a:buClr>
              <a:buSzPct val="100000"/>
              <a:buFont typeface="Wingdings" panose="05000000000000000000" pitchFamily="2" charset="2"/>
              <a:buChar char="Ø"/>
              <a:defRPr/>
            </a:pPr>
            <a:r>
              <a:rPr lang="en-US" altLang="en-US" sz="2000" dirty="0" smtClean="0"/>
              <a:t>A shared mental model is the outcome </a:t>
            </a:r>
            <a:r>
              <a:rPr lang="en-US" altLang="en-US" sz="1600" dirty="0" smtClean="0"/>
              <a:t>(King, et.al)</a:t>
            </a:r>
          </a:p>
          <a:p>
            <a:pPr marL="627062" lvl="1" indent="0">
              <a:buClr>
                <a:srgbClr val="6D8D24"/>
              </a:buClr>
              <a:buSzPct val="100000"/>
              <a:buFont typeface="Arial" pitchFamily="34" charset="0"/>
              <a:buNone/>
              <a:defRPr/>
            </a:pPr>
            <a:endParaRPr lang="en-US" altLang="en-US" sz="1600" dirty="0" smtClean="0"/>
          </a:p>
          <a:p>
            <a:pPr lvl="1">
              <a:buClr>
                <a:srgbClr val="6D8D24"/>
              </a:buClr>
              <a:buSzPct val="100000"/>
              <a:buFont typeface="Wingdings" panose="05000000000000000000" pitchFamily="2" charset="2"/>
              <a:buChar char="Ø"/>
              <a:defRPr/>
            </a:pPr>
            <a:r>
              <a:rPr lang="en-US" altLang="en-US" sz="2000" dirty="0" smtClean="0"/>
              <a:t>SBAR communication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9388" y="606425"/>
            <a:ext cx="8763000" cy="1144588"/>
          </a:xfrm>
        </p:spPr>
        <p:txBody>
          <a:bodyPr/>
          <a:lstStyle/>
          <a:p>
            <a:pPr eaLnBrk="1" hangingPunct="1"/>
            <a:r>
              <a:rPr lang="en-US" altLang="en-US" sz="3600" smtClean="0"/>
              <a:t>Applied </a:t>
            </a:r>
            <a:r>
              <a:rPr lang="en-US" altLang="en-US" sz="3600" smtClean="0">
                <a:hlinkClick r:id="rId3" action="ppaction://hlinkfile"/>
              </a:rPr>
              <a:t>SBAR</a:t>
            </a:r>
            <a:r>
              <a:rPr lang="en-US" altLang="en-US" sz="3600" smtClean="0"/>
              <a:t> to Clinical Prep Tool</a:t>
            </a:r>
          </a:p>
        </p:txBody>
      </p:sp>
      <p:pic>
        <p:nvPicPr>
          <p:cNvPr id="35843"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17488" y="1616075"/>
            <a:ext cx="3949700" cy="4878388"/>
          </a:xfrm>
        </p:spPr>
      </p:pic>
      <p:pic>
        <p:nvPicPr>
          <p:cNvPr id="3584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0888" y="1616075"/>
            <a:ext cx="42545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1"/>
          <p:cNvSpPr txBox="1">
            <a:spLocks noChangeArrowheads="1"/>
          </p:cNvSpPr>
          <p:nvPr/>
        </p:nvSpPr>
        <p:spPr bwMode="auto">
          <a:xfrm>
            <a:off x="642938" y="6143625"/>
            <a:ext cx="2271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hlinkClick r:id="rId6" action="ppaction://hlinkfile"/>
              </a:rPr>
              <a:t>P1</a:t>
            </a:r>
            <a:r>
              <a:rPr lang="en-US" altLang="en-US"/>
              <a:t>.</a:t>
            </a:r>
          </a:p>
        </p:txBody>
      </p:sp>
      <p:sp>
        <p:nvSpPr>
          <p:cNvPr id="35846" name="TextBox 2"/>
          <p:cNvSpPr txBox="1">
            <a:spLocks noChangeArrowheads="1"/>
          </p:cNvSpPr>
          <p:nvPr/>
        </p:nvSpPr>
        <p:spPr bwMode="auto">
          <a:xfrm>
            <a:off x="6192838" y="6184900"/>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hlinkClick r:id="rId7" action="ppaction://hlinkfile"/>
              </a:rPr>
              <a:t>P2</a:t>
            </a:r>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z="3600" smtClean="0"/>
              <a:t>SBAR Communication</a:t>
            </a:r>
          </a:p>
        </p:txBody>
      </p:sp>
      <p:sp>
        <p:nvSpPr>
          <p:cNvPr id="33795" name="Content Placeholder 2"/>
          <p:cNvSpPr>
            <a:spLocks noGrp="1"/>
          </p:cNvSpPr>
          <p:nvPr>
            <p:ph idx="1"/>
          </p:nvPr>
        </p:nvSpPr>
        <p:spPr>
          <a:xfrm>
            <a:off x="490538" y="1920875"/>
            <a:ext cx="8229600" cy="4049713"/>
          </a:xfrm>
        </p:spPr>
        <p:txBody>
          <a:bodyPr/>
          <a:lstStyle/>
          <a:p>
            <a:pPr eaLnBrk="1" hangingPunct="1">
              <a:defRPr/>
            </a:pPr>
            <a:r>
              <a:rPr lang="en-US" altLang="en-US" sz="2800" dirty="0" smtClean="0">
                <a:latin typeface="+mj-lt"/>
              </a:rPr>
              <a:t>SBAR role play improves nursing students’ communication skills </a:t>
            </a:r>
            <a:r>
              <a:rPr lang="en-US" altLang="en-US" sz="1600" dirty="0" smtClean="0">
                <a:latin typeface="+mj-lt"/>
              </a:rPr>
              <a:t>(</a:t>
            </a:r>
            <a:r>
              <a:rPr lang="en-US" altLang="en-US" sz="1600" dirty="0" err="1" smtClean="0">
                <a:latin typeface="+mj-lt"/>
              </a:rPr>
              <a:t>Kesten</a:t>
            </a:r>
            <a:r>
              <a:rPr lang="en-US" altLang="en-US" sz="1600" dirty="0" smtClean="0">
                <a:latin typeface="+mj-lt"/>
              </a:rPr>
              <a:t>, 2011)</a:t>
            </a:r>
          </a:p>
          <a:p>
            <a:pPr marL="0" indent="0" eaLnBrk="1" hangingPunct="1">
              <a:buFont typeface="Arial" pitchFamily="34" charset="0"/>
              <a:buNone/>
              <a:defRPr/>
            </a:pPr>
            <a:endParaRPr lang="en-US" altLang="en-US" sz="2800" dirty="0" smtClean="0">
              <a:latin typeface="+mj-lt"/>
            </a:endParaRPr>
          </a:p>
          <a:p>
            <a:pPr eaLnBrk="1" hangingPunct="1">
              <a:defRPr/>
            </a:pPr>
            <a:r>
              <a:rPr lang="en-US" altLang="en-US" sz="2800" dirty="0" smtClean="0">
                <a:latin typeface="+mj-lt"/>
              </a:rPr>
              <a:t>The mean performance scores of the didactic plus role-play students were significantly higher than those who had didactic instruction alone (t = -2.6, p = 0.005).</a:t>
            </a:r>
          </a:p>
          <a:p>
            <a:pPr marL="0" indent="0" eaLnBrk="1" hangingPunct="1">
              <a:buFont typeface="Arial" pitchFamily="34" charset="0"/>
              <a:buNone/>
              <a:defRPr/>
            </a:pPr>
            <a:endParaRPr lang="en-US" altLang="en-US" dirty="0" smtClean="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z="3600" smtClean="0"/>
              <a:t>Wholistic Apporach to Client Care</a:t>
            </a:r>
          </a:p>
        </p:txBody>
      </p:sp>
      <p:sp>
        <p:nvSpPr>
          <p:cNvPr id="34819" name="Content Placeholder 2"/>
          <p:cNvSpPr>
            <a:spLocks noGrp="1"/>
          </p:cNvSpPr>
          <p:nvPr>
            <p:ph idx="1"/>
          </p:nvPr>
        </p:nvSpPr>
        <p:spPr>
          <a:xfrm>
            <a:off x="457200" y="2225675"/>
            <a:ext cx="8229600" cy="4049713"/>
          </a:xfrm>
        </p:spPr>
        <p:txBody>
          <a:bodyPr/>
          <a:lstStyle/>
          <a:p>
            <a:pPr eaLnBrk="1" hangingPunct="1">
              <a:defRPr/>
            </a:pPr>
            <a:r>
              <a:rPr lang="en-US" altLang="en-US" sz="2800" dirty="0" smtClean="0">
                <a:latin typeface="+mj-lt"/>
                <a:hlinkClick r:id="rId3" action="ppaction://hlinkfile"/>
              </a:rPr>
              <a:t>SBAR Clinical Prep Tool</a:t>
            </a:r>
            <a:endParaRPr lang="en-US" altLang="en-US" sz="2800" dirty="0" smtClean="0">
              <a:latin typeface="+mj-lt"/>
            </a:endParaRPr>
          </a:p>
          <a:p>
            <a:pPr eaLnBrk="1" hangingPunct="1">
              <a:defRPr/>
            </a:pPr>
            <a:r>
              <a:rPr lang="en-US" altLang="en-US" sz="2800" dirty="0" smtClean="0">
                <a:latin typeface="+mj-lt"/>
                <a:hlinkClick r:id="rId4" action="ppaction://hlinkfile"/>
              </a:rPr>
              <a:t>Concept Map Assignment</a:t>
            </a:r>
            <a:endParaRPr lang="en-US" altLang="en-US" sz="2800" dirty="0" smtClean="0">
              <a:latin typeface="+mj-lt"/>
            </a:endParaRPr>
          </a:p>
          <a:p>
            <a:pPr eaLnBrk="1" hangingPunct="1">
              <a:defRPr/>
            </a:pPr>
            <a:endParaRPr lang="en-US" altLang="en-US" dirty="0"/>
          </a:p>
          <a:p>
            <a:pPr marL="0" indent="0" eaLnBrk="1" hangingPunct="1">
              <a:buFont typeface="Arial" pitchFamily="34" charset="0"/>
              <a:buNone/>
              <a:defRPr/>
            </a:pPr>
            <a:endParaRPr lang="en-US" altLang="en-US" dirty="0" smtClean="0"/>
          </a:p>
          <a:p>
            <a:pPr marL="0" indent="0" eaLnBrk="1" hangingPunct="1">
              <a:buFont typeface="Arial" pitchFamily="34" charset="0"/>
              <a:buNone/>
              <a:defRPr/>
            </a:pPr>
            <a:endParaRPr lang="en-US" altLang="en-US" dirty="0" smtClean="0"/>
          </a:p>
        </p:txBody>
      </p:sp>
      <p:pic>
        <p:nvPicPr>
          <p:cNvPr id="3789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3513" y="3963988"/>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smtClean="0"/>
          </a:p>
        </p:txBody>
      </p:sp>
      <p:pic>
        <p:nvPicPr>
          <p:cNvPr id="389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16025" y="215900"/>
            <a:ext cx="11845925" cy="60579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tLang="en-US" smtClean="0"/>
          </a:p>
        </p:txBody>
      </p:sp>
      <p:pic>
        <p:nvPicPr>
          <p:cNvPr id="399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444500"/>
            <a:ext cx="11252200" cy="59944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z="3600" smtClean="0"/>
              <a:t>Application in Other Nursing Clinical Experiences</a:t>
            </a:r>
          </a:p>
        </p:txBody>
      </p:sp>
      <p:sp>
        <p:nvSpPr>
          <p:cNvPr id="36867" name="Content Placeholder 2"/>
          <p:cNvSpPr>
            <a:spLocks noGrp="1"/>
          </p:cNvSpPr>
          <p:nvPr>
            <p:ph idx="1"/>
          </p:nvPr>
        </p:nvSpPr>
        <p:spPr>
          <a:xfrm>
            <a:off x="457200" y="2225675"/>
            <a:ext cx="8229600" cy="4049713"/>
          </a:xfrm>
        </p:spPr>
        <p:txBody>
          <a:bodyPr/>
          <a:lstStyle/>
          <a:p>
            <a:pPr eaLnBrk="1" hangingPunct="1">
              <a:defRPr/>
            </a:pPr>
            <a:r>
              <a:rPr lang="en-US" altLang="en-US" sz="2800" dirty="0" smtClean="0">
                <a:latin typeface="+mj-lt"/>
              </a:rPr>
              <a:t>Client with COPD</a:t>
            </a:r>
          </a:p>
          <a:p>
            <a:pPr eaLnBrk="1" hangingPunct="1">
              <a:defRPr/>
            </a:pPr>
            <a:r>
              <a:rPr lang="en-US" altLang="en-US" sz="2800" dirty="0" smtClean="0">
                <a:latin typeface="+mj-lt"/>
              </a:rPr>
              <a:t>Client with altered mental status</a:t>
            </a:r>
          </a:p>
          <a:p>
            <a:pPr eaLnBrk="1" hangingPunct="1">
              <a:defRPr/>
            </a:pPr>
            <a:r>
              <a:rPr lang="en-US" altLang="en-US" sz="2800" dirty="0" smtClean="0">
                <a:latin typeface="+mj-lt"/>
              </a:rPr>
              <a:t>Pediatric client</a:t>
            </a:r>
          </a:p>
          <a:p>
            <a:pPr eaLnBrk="1" hangingPunct="1">
              <a:defRPr/>
            </a:pPr>
            <a:r>
              <a:rPr lang="en-US" altLang="en-US" sz="2800" dirty="0" smtClean="0">
                <a:latin typeface="+mj-lt"/>
              </a:rPr>
              <a:t>Client with Dehydration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z="3600" smtClean="0"/>
              <a:t>Application in Other Nursing Clinical Experiences</a:t>
            </a:r>
          </a:p>
        </p:txBody>
      </p:sp>
      <p:sp>
        <p:nvSpPr>
          <p:cNvPr id="36867" name="Content Placeholder 2"/>
          <p:cNvSpPr>
            <a:spLocks noGrp="1"/>
          </p:cNvSpPr>
          <p:nvPr>
            <p:ph idx="1"/>
          </p:nvPr>
        </p:nvSpPr>
        <p:spPr>
          <a:xfrm>
            <a:off x="457200" y="2225675"/>
            <a:ext cx="8229600" cy="4049713"/>
          </a:xfrm>
        </p:spPr>
        <p:txBody>
          <a:bodyPr/>
          <a:lstStyle/>
          <a:p>
            <a:pPr eaLnBrk="1" hangingPunct="1">
              <a:defRPr/>
            </a:pPr>
            <a:r>
              <a:rPr lang="en-US" altLang="en-US" sz="2800" dirty="0" smtClean="0">
                <a:latin typeface="+mj-lt"/>
                <a:hlinkClick r:id="rId3" action="ppaction://hlinkfile"/>
              </a:rPr>
              <a:t>Client with COPD</a:t>
            </a:r>
            <a:endParaRPr lang="en-US" altLang="en-US" sz="2800" dirty="0" smtClean="0">
              <a:latin typeface="+mj-lt"/>
            </a:endParaRPr>
          </a:p>
          <a:p>
            <a:pPr eaLnBrk="1" hangingPunct="1">
              <a:defRPr/>
            </a:pPr>
            <a:r>
              <a:rPr lang="en-US" altLang="en-US" sz="2800" dirty="0" smtClean="0">
                <a:latin typeface="+mj-lt"/>
                <a:hlinkClick r:id="rId4" action="ppaction://hlinkfile"/>
              </a:rPr>
              <a:t>Client with altered mental status</a:t>
            </a:r>
            <a:endParaRPr lang="en-US" altLang="en-US" sz="2800" dirty="0" smtClean="0">
              <a:latin typeface="+mj-lt"/>
            </a:endParaRPr>
          </a:p>
          <a:p>
            <a:pPr eaLnBrk="1" hangingPunct="1">
              <a:defRPr/>
            </a:pPr>
            <a:r>
              <a:rPr lang="en-US" altLang="en-US" sz="2800" dirty="0" smtClean="0">
                <a:latin typeface="+mj-lt"/>
                <a:hlinkClick r:id="rId5" action="ppaction://hlinkfile"/>
              </a:rPr>
              <a:t>Pediatric client</a:t>
            </a:r>
            <a:endParaRPr lang="en-US" altLang="en-US" sz="2800" dirty="0" smtClean="0">
              <a:latin typeface="+mj-lt"/>
            </a:endParaRPr>
          </a:p>
          <a:p>
            <a:pPr eaLnBrk="1" hangingPunct="1">
              <a:defRPr/>
            </a:pPr>
            <a:r>
              <a:rPr lang="en-US" altLang="en-US" sz="2800" dirty="0" smtClean="0">
                <a:latin typeface="+mj-lt"/>
                <a:hlinkClick r:id="rId6" action="ppaction://hlinkfile"/>
              </a:rPr>
              <a:t>Client with Dehydration</a:t>
            </a:r>
            <a:endParaRPr lang="en-US" altLang="en-US" sz="2800" dirty="0" smtClean="0">
              <a:latin typeface="+mj-lt"/>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altLang="en-US" smtClean="0"/>
          </a:p>
        </p:txBody>
      </p:sp>
      <p:pic>
        <p:nvPicPr>
          <p:cNvPr id="4301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5300" y="0"/>
            <a:ext cx="8293100" cy="65833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3600" smtClean="0"/>
              <a:t>Neuman Systems Model</a:t>
            </a:r>
          </a:p>
        </p:txBody>
      </p:sp>
      <p:sp>
        <p:nvSpPr>
          <p:cNvPr id="7171" name="Content Placeholder 2"/>
          <p:cNvSpPr>
            <a:spLocks noGrp="1"/>
          </p:cNvSpPr>
          <p:nvPr>
            <p:ph idx="1"/>
          </p:nvPr>
        </p:nvSpPr>
        <p:spPr>
          <a:xfrm>
            <a:off x="344488" y="2706688"/>
            <a:ext cx="6338887" cy="3262312"/>
          </a:xfrm>
        </p:spPr>
        <p:txBody>
          <a:bodyPr/>
          <a:lstStyle/>
          <a:p>
            <a:pPr eaLnBrk="1" hangingPunct="1">
              <a:defRPr/>
            </a:pPr>
            <a:r>
              <a:rPr lang="en-US" altLang="en-US" sz="2800" dirty="0" smtClean="0">
                <a:latin typeface="+mj-lt"/>
              </a:rPr>
              <a:t>In 2010, CCC adopted NSM as organizing framework to teach unique focus of nursing in the clinical setting </a:t>
            </a:r>
            <a:r>
              <a:rPr lang="en-US" altLang="en-US" sz="1600" dirty="0" smtClean="0">
                <a:latin typeface="+mj-lt"/>
              </a:rPr>
              <a:t>(Lowry, 1998)</a:t>
            </a:r>
          </a:p>
          <a:p>
            <a:pPr marL="0" indent="0" eaLnBrk="1" hangingPunct="1">
              <a:buFont typeface="Arial" pitchFamily="34" charset="0"/>
              <a:buNone/>
              <a:defRPr/>
            </a:pPr>
            <a:endParaRPr lang="en-US" altLang="en-US" dirty="0" smtClean="0"/>
          </a:p>
        </p:txBody>
      </p:sp>
      <p:pic>
        <p:nvPicPr>
          <p:cNvPr id="7172" name="Picture 2" descr="D:\Nueman Syposium 2015 June\bneuman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75" y="2554288"/>
            <a:ext cx="197326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US" altLang="en-US" smtClean="0"/>
          </a:p>
        </p:txBody>
      </p:sp>
      <p:pic>
        <p:nvPicPr>
          <p:cNvPr id="440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03200"/>
            <a:ext cx="10993438" cy="58039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altLang="en-US" smtClean="0"/>
          </a:p>
        </p:txBody>
      </p:sp>
      <p:pic>
        <p:nvPicPr>
          <p:cNvPr id="450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368300"/>
            <a:ext cx="11112500" cy="58674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z="3600" smtClean="0"/>
              <a:t>Next Steps?</a:t>
            </a:r>
          </a:p>
        </p:txBody>
      </p:sp>
      <p:sp>
        <p:nvSpPr>
          <p:cNvPr id="40963" name="Content Placeholder 2"/>
          <p:cNvSpPr>
            <a:spLocks noGrp="1"/>
          </p:cNvSpPr>
          <p:nvPr>
            <p:ph idx="1"/>
          </p:nvPr>
        </p:nvSpPr>
        <p:spPr>
          <a:xfrm>
            <a:off x="457200" y="1952625"/>
            <a:ext cx="8229600" cy="4357688"/>
          </a:xfrm>
        </p:spPr>
        <p:txBody>
          <a:bodyPr/>
          <a:lstStyle/>
          <a:p>
            <a:pPr eaLnBrk="1" hangingPunct="1">
              <a:defRPr/>
            </a:pPr>
            <a:r>
              <a:rPr lang="en-US" altLang="en-US" sz="2800" dirty="0" smtClean="0">
                <a:latin typeface="+mj-lt"/>
              </a:rPr>
              <a:t>Continue to encourage faculty in higher level courses to emphasize the Neuman Systems model for clinical </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z="3600" smtClean="0"/>
              <a:t>Summary</a:t>
            </a:r>
          </a:p>
        </p:txBody>
      </p:sp>
      <p:sp>
        <p:nvSpPr>
          <p:cNvPr id="3" name="Content Placeholder 2"/>
          <p:cNvSpPr>
            <a:spLocks noGrp="1"/>
          </p:cNvSpPr>
          <p:nvPr>
            <p:ph idx="1"/>
          </p:nvPr>
        </p:nvSpPr>
        <p:spPr>
          <a:xfrm>
            <a:off x="457200" y="2225675"/>
            <a:ext cx="8229600" cy="4049713"/>
          </a:xfrm>
        </p:spPr>
        <p:txBody>
          <a:bodyPr>
            <a:noAutofit/>
          </a:bodyPr>
          <a:lstStyle/>
          <a:p>
            <a:pPr eaLnBrk="1" hangingPunct="1">
              <a:buFont typeface="Arial" charset="0"/>
              <a:buChar char="■"/>
              <a:defRPr/>
            </a:pPr>
            <a:r>
              <a:rPr lang="en-US" sz="2800" dirty="0" smtClean="0">
                <a:latin typeface="+mj-lt"/>
              </a:rPr>
              <a:t>This presentation described </a:t>
            </a:r>
            <a:r>
              <a:rPr lang="en-US" sz="2800" dirty="0">
                <a:latin typeface="+mj-lt"/>
              </a:rPr>
              <a:t>the re-structuring of clinical </a:t>
            </a:r>
            <a:r>
              <a:rPr lang="en-US" sz="2800" dirty="0" smtClean="0">
                <a:latin typeface="+mj-lt"/>
              </a:rPr>
              <a:t>prep and </a:t>
            </a:r>
            <a:r>
              <a:rPr lang="en-US" sz="2800" dirty="0">
                <a:latin typeface="+mj-lt"/>
              </a:rPr>
              <a:t>concept </a:t>
            </a:r>
            <a:r>
              <a:rPr lang="en-US" sz="2800" dirty="0" smtClean="0">
                <a:latin typeface="+mj-lt"/>
              </a:rPr>
              <a:t>map assignments </a:t>
            </a:r>
            <a:r>
              <a:rPr lang="en-US" sz="2800" dirty="0">
                <a:latin typeface="+mj-lt"/>
              </a:rPr>
              <a:t>using the </a:t>
            </a:r>
            <a:r>
              <a:rPr lang="en-US" sz="2800" dirty="0" err="1">
                <a:latin typeface="+mj-lt"/>
              </a:rPr>
              <a:t>Neuman</a:t>
            </a:r>
            <a:r>
              <a:rPr lang="en-US" sz="2800" dirty="0">
                <a:latin typeface="+mj-lt"/>
              </a:rPr>
              <a:t> Systems Model.</a:t>
            </a:r>
          </a:p>
          <a:p>
            <a:pPr eaLnBrk="1" hangingPunct="1">
              <a:buFont typeface="Arial" charset="0"/>
              <a:buChar char="■"/>
              <a:defRPr/>
            </a:pPr>
            <a:endParaRPr lang="en-US" sz="2800" dirty="0" smtClean="0">
              <a:latin typeface="+mj-lt"/>
            </a:endParaRPr>
          </a:p>
          <a:p>
            <a:pPr eaLnBrk="1" hangingPunct="1">
              <a:buFont typeface="Arial" charset="0"/>
              <a:buChar char="■"/>
              <a:defRPr/>
            </a:pPr>
            <a:r>
              <a:rPr lang="en-US" sz="2800" dirty="0" smtClean="0">
                <a:latin typeface="+mj-lt"/>
              </a:rPr>
              <a:t>Demonstrated how fundamentals students apply NSM practice guidelines to help  consider the gestalt of multiple factors that comprise client care rather than focusing primarily on </a:t>
            </a:r>
            <a:r>
              <a:rPr lang="en-US" sz="2800" smtClean="0">
                <a:latin typeface="+mj-lt"/>
              </a:rPr>
              <a:t>the client's </a:t>
            </a:r>
            <a:r>
              <a:rPr lang="en-US" sz="2800" dirty="0" smtClean="0">
                <a:latin typeface="+mj-lt"/>
              </a:rPr>
              <a:t>medical diagnosis</a:t>
            </a:r>
            <a:endParaRPr lang="en-US" sz="2800" dirty="0">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z="3600" smtClean="0"/>
              <a:t>References</a:t>
            </a:r>
          </a:p>
        </p:txBody>
      </p:sp>
      <p:sp>
        <p:nvSpPr>
          <p:cNvPr id="43011" name="Content Placeholder 2"/>
          <p:cNvSpPr>
            <a:spLocks noGrp="1"/>
          </p:cNvSpPr>
          <p:nvPr>
            <p:ph idx="1"/>
          </p:nvPr>
        </p:nvSpPr>
        <p:spPr>
          <a:xfrm>
            <a:off x="457200" y="1728788"/>
            <a:ext cx="8229600" cy="4546600"/>
          </a:xfrm>
        </p:spPr>
        <p:txBody>
          <a:bodyPr/>
          <a:lstStyle/>
          <a:p>
            <a:pPr marL="0" indent="0" eaLnBrk="1" hangingPunct="1">
              <a:buFont typeface="Arial" pitchFamily="34" charset="0"/>
              <a:buNone/>
              <a:defRPr/>
            </a:pPr>
            <a:r>
              <a:rPr lang="en-US" altLang="en-US" sz="2000" dirty="0" smtClean="0">
                <a:latin typeface="+mj-lt"/>
              </a:rPr>
              <a:t>August-Brady, M. (2005). The effect of a metacognitive intervention on 	approach to and self-regulation of learning in baccalaureate 	nursing students. </a:t>
            </a:r>
            <a:r>
              <a:rPr lang="en-US" altLang="en-US" sz="2000" i="1" dirty="0" smtClean="0">
                <a:latin typeface="+mj-lt"/>
              </a:rPr>
              <a:t>Journal of Nursing Education, </a:t>
            </a:r>
            <a:r>
              <a:rPr lang="en-US" altLang="en-US" sz="2000" dirty="0" smtClean="0">
                <a:latin typeface="+mj-lt"/>
              </a:rPr>
              <a:t>44 (7), 297-	304.</a:t>
            </a:r>
          </a:p>
          <a:p>
            <a:pPr marL="0" indent="0" eaLnBrk="1" hangingPunct="1">
              <a:buFont typeface="Arial" pitchFamily="34" charset="0"/>
              <a:buNone/>
              <a:defRPr/>
            </a:pPr>
            <a:r>
              <a:rPr lang="en-US" altLang="en-US" sz="2000" dirty="0" err="1" smtClean="0">
                <a:latin typeface="+mj-lt"/>
              </a:rPr>
              <a:t>Gerdeman</a:t>
            </a:r>
            <a:r>
              <a:rPr lang="en-US" altLang="en-US" sz="2000" dirty="0" smtClean="0">
                <a:latin typeface="+mj-lt"/>
              </a:rPr>
              <a:t>, J.L., Lux, K., &amp; </a:t>
            </a:r>
            <a:r>
              <a:rPr lang="en-US" altLang="en-US" sz="2000" dirty="0" err="1" smtClean="0">
                <a:latin typeface="+mj-lt"/>
              </a:rPr>
              <a:t>Jacko</a:t>
            </a:r>
            <a:r>
              <a:rPr lang="en-US" altLang="en-US" sz="2000" dirty="0" smtClean="0">
                <a:latin typeface="+mj-lt"/>
              </a:rPr>
              <a:t>, J. (2013). Using concept mapping to </a:t>
            </a:r>
          </a:p>
          <a:p>
            <a:pPr marL="0" indent="0" eaLnBrk="1" hangingPunct="1">
              <a:buFont typeface="Arial" pitchFamily="34" charset="0"/>
              <a:buNone/>
              <a:defRPr/>
            </a:pPr>
            <a:r>
              <a:rPr lang="en-US" altLang="en-US" sz="2000" dirty="0" smtClean="0">
                <a:latin typeface="+mj-lt"/>
              </a:rPr>
              <a:t>	build clinical judgement skills. </a:t>
            </a:r>
            <a:r>
              <a:rPr lang="en-US" altLang="en-US" sz="2000" i="1" dirty="0" smtClean="0">
                <a:latin typeface="+mj-lt"/>
              </a:rPr>
              <a:t>Nurse Education in Practice, </a:t>
            </a:r>
            <a:r>
              <a:rPr lang="en-US" altLang="en-US" sz="2000" dirty="0" smtClean="0">
                <a:latin typeface="+mj-lt"/>
              </a:rPr>
              <a:t>13, 	11-17.</a:t>
            </a:r>
          </a:p>
          <a:p>
            <a:pPr marL="0" indent="0" eaLnBrk="1" hangingPunct="1">
              <a:buFont typeface="Arial" pitchFamily="34" charset="0"/>
              <a:buNone/>
              <a:defRPr/>
            </a:pPr>
            <a:r>
              <a:rPr lang="en-US" altLang="en-US" sz="2000" dirty="0" err="1"/>
              <a:t>Heyman</a:t>
            </a:r>
            <a:r>
              <a:rPr lang="en-US" altLang="en-US" sz="2000" dirty="0"/>
              <a:t>, P</a:t>
            </a:r>
            <a:r>
              <a:rPr lang="en-US" altLang="en-US" sz="2000" dirty="0" smtClean="0"/>
              <a:t>., </a:t>
            </a:r>
            <a:r>
              <a:rPr lang="en-US" altLang="en-US" sz="2000" dirty="0"/>
              <a:t>&amp; Wolfe, S. (2000). </a:t>
            </a:r>
            <a:r>
              <a:rPr lang="en-US" altLang="en-US" sz="2000" i="1" dirty="0"/>
              <a:t>Neuman Systems Model: In short. 	</a:t>
            </a:r>
            <a:r>
              <a:rPr lang="en-US" altLang="en-US" sz="2000" dirty="0"/>
              <a:t>Retrieved from 	http://patheyman.com/essays/neuman/short.htm</a:t>
            </a:r>
          </a:p>
          <a:p>
            <a:pPr marL="0" indent="0" eaLnBrk="1" hangingPunct="1">
              <a:buFont typeface="Arial" pitchFamily="34" charset="0"/>
              <a:buNone/>
              <a:defRPr/>
            </a:pPr>
            <a:r>
              <a:rPr lang="en-US" altLang="en-US" sz="2000" dirty="0"/>
              <a:t>King, H. B., Battles, J., Baker, D. P., Alonso, A., Salas, E., Webster, J., 	Toomey, L., Salisbury, M. (2008). </a:t>
            </a:r>
            <a:r>
              <a:rPr lang="en-US" sz="2000" i="1" dirty="0"/>
              <a:t>Advances in Patient Safety: 	New Directions and Alternative Approaches: Vol. 3: 	Performance and Tools. </a:t>
            </a:r>
            <a:r>
              <a:rPr lang="en-US" sz="2000" dirty="0"/>
              <a:t>Retrieved from 	http://www.ncbi.nlm.nih.gov/books/NBK43686/</a:t>
            </a:r>
            <a:endParaRPr lang="en-US" sz="2000" i="1" dirty="0"/>
          </a:p>
          <a:p>
            <a:pPr marL="0" indent="0" eaLnBrk="1" hangingPunct="1">
              <a:buFont typeface="Arial" pitchFamily="34" charset="0"/>
              <a:buNone/>
              <a:defRPr/>
            </a:pPr>
            <a:endParaRPr lang="en-US" altLang="en-US" sz="2000" dirty="0" smtClean="0">
              <a:latin typeface="+mj-lt"/>
            </a:endParaRPr>
          </a:p>
          <a:p>
            <a:pPr marL="0" indent="0" eaLnBrk="1" hangingPunct="1">
              <a:buFont typeface="Arial" pitchFamily="34" charset="0"/>
              <a:buNone/>
              <a:defRPr/>
            </a:pPr>
            <a:endParaRPr lang="en-US" altLang="en-US" sz="2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28600"/>
            <a:ext cx="8229600" cy="1257300"/>
          </a:xfrm>
        </p:spPr>
        <p:txBody>
          <a:bodyPr/>
          <a:lstStyle/>
          <a:p>
            <a:pPr eaLnBrk="1" hangingPunct="1"/>
            <a:r>
              <a:rPr lang="en-US" altLang="en-US" sz="3600" smtClean="0"/>
              <a:t>References (cont.)</a:t>
            </a:r>
          </a:p>
        </p:txBody>
      </p:sp>
      <p:sp>
        <p:nvSpPr>
          <p:cNvPr id="34819" name="Content Placeholder 2"/>
          <p:cNvSpPr>
            <a:spLocks noGrp="1"/>
          </p:cNvSpPr>
          <p:nvPr>
            <p:ph idx="1"/>
          </p:nvPr>
        </p:nvSpPr>
        <p:spPr>
          <a:xfrm>
            <a:off x="457200" y="1485900"/>
            <a:ext cx="8229600" cy="5040313"/>
          </a:xfrm>
        </p:spPr>
        <p:txBody>
          <a:bodyPr/>
          <a:lstStyle/>
          <a:p>
            <a:pPr marL="0" indent="0" eaLnBrk="1" hangingPunct="1">
              <a:buFont typeface="Arial" pitchFamily="34" charset="0"/>
              <a:buNone/>
              <a:defRPr/>
            </a:pPr>
            <a:r>
              <a:rPr lang="en-US" altLang="en-US" sz="2000" dirty="0"/>
              <a:t>Lee, W., Chiang, C, Liao, I., Lee, M, Chen, S., Liang, T. (2013). The 	longitudinal effect of concept map teaching on critical thinking 	of nursing students. </a:t>
            </a:r>
            <a:r>
              <a:rPr lang="en-US" altLang="en-US" sz="2000" i="1" dirty="0"/>
              <a:t>Nurse Education Today, </a:t>
            </a:r>
            <a:r>
              <a:rPr lang="en-US" altLang="en-US" sz="2000" dirty="0"/>
              <a:t>33,219-1223.</a:t>
            </a:r>
          </a:p>
          <a:p>
            <a:pPr marL="0" indent="0" eaLnBrk="1" hangingPunct="1">
              <a:buFont typeface="Arial" pitchFamily="34" charset="0"/>
              <a:buNone/>
              <a:defRPr/>
            </a:pPr>
            <a:r>
              <a:rPr lang="en-US" altLang="en-US" sz="2000" dirty="0"/>
              <a:t>Lowry, L. (Ed.). (1998). </a:t>
            </a:r>
            <a:r>
              <a:rPr lang="en-US" altLang="en-US" sz="2000" i="1" dirty="0"/>
              <a:t>The Neuman Systems Model and Nursing 	Education: Teaching Strategies and Outcomes. </a:t>
            </a:r>
            <a:r>
              <a:rPr lang="en-US" altLang="en-US" sz="2000" dirty="0"/>
              <a:t>Indianapolis, 	IN: Sigma Theta Tau International.</a:t>
            </a:r>
          </a:p>
          <a:p>
            <a:pPr marL="0" indent="0" eaLnBrk="1" hangingPunct="1">
              <a:buFont typeface="Arial" pitchFamily="34" charset="0"/>
              <a:buNone/>
              <a:defRPr/>
            </a:pPr>
            <a:r>
              <a:rPr lang="en-US" altLang="en-US" sz="2000" dirty="0" smtClean="0">
                <a:latin typeface="+mj-lt"/>
              </a:rPr>
              <a:t>Lowry, L., Beckman, S., </a:t>
            </a:r>
            <a:r>
              <a:rPr lang="en-US" altLang="en-US" sz="2000" dirty="0" err="1" smtClean="0">
                <a:latin typeface="+mj-lt"/>
              </a:rPr>
              <a:t>Gehrling</a:t>
            </a:r>
            <a:r>
              <a:rPr lang="en-US" altLang="en-US" sz="2000" dirty="0" smtClean="0">
                <a:latin typeface="+mj-lt"/>
              </a:rPr>
              <a:t>, K., Fawcett, J. (2007). Imagining 	nursing practice: The Neuman Systems </a:t>
            </a:r>
            <a:r>
              <a:rPr lang="en-US" altLang="en-US" sz="2000" dirty="0">
                <a:latin typeface="+mj-lt"/>
              </a:rPr>
              <a:t>M</a:t>
            </a:r>
            <a:r>
              <a:rPr lang="en-US" altLang="en-US" sz="2000" dirty="0" smtClean="0">
                <a:latin typeface="+mj-lt"/>
              </a:rPr>
              <a:t>odel in 2050. </a:t>
            </a:r>
            <a:r>
              <a:rPr lang="en-US" altLang="en-US" sz="2000" i="1" dirty="0" smtClean="0">
                <a:latin typeface="+mj-lt"/>
              </a:rPr>
              <a:t>Nursing 	Science Quarterly, 20</a:t>
            </a:r>
            <a:r>
              <a:rPr lang="en-US" altLang="en-US" sz="2000" dirty="0" smtClean="0">
                <a:latin typeface="+mj-lt"/>
              </a:rPr>
              <a:t>(3), 226-229.</a:t>
            </a:r>
          </a:p>
          <a:p>
            <a:pPr marL="0" indent="0" eaLnBrk="1" hangingPunct="1">
              <a:buFont typeface="Arial" pitchFamily="34" charset="0"/>
              <a:buNone/>
              <a:defRPr/>
            </a:pPr>
            <a:r>
              <a:rPr lang="en-US" altLang="en-US" sz="2000" dirty="0" smtClean="0">
                <a:latin typeface="+mj-lt"/>
              </a:rPr>
              <a:t>Novak, J. D., &amp; </a:t>
            </a:r>
            <a:r>
              <a:rPr lang="en-US" altLang="en-US" sz="2000" dirty="0" err="1" smtClean="0">
                <a:latin typeface="+mj-lt"/>
              </a:rPr>
              <a:t>Gowin</a:t>
            </a:r>
            <a:r>
              <a:rPr lang="en-US" altLang="en-US" sz="2000" dirty="0" smtClean="0">
                <a:latin typeface="+mj-lt"/>
              </a:rPr>
              <a:t>, D. B. (1984). </a:t>
            </a:r>
            <a:r>
              <a:rPr lang="en-US" altLang="en-US" sz="2000" i="1" dirty="0" smtClean="0">
                <a:latin typeface="+mj-lt"/>
              </a:rPr>
              <a:t>Learning how to learn.</a:t>
            </a:r>
            <a:r>
              <a:rPr lang="en-US" altLang="en-US" sz="2000" dirty="0" smtClean="0">
                <a:latin typeface="+mj-lt"/>
              </a:rPr>
              <a:t> New York: 	Cambridge University Press.</a:t>
            </a:r>
          </a:p>
          <a:p>
            <a:pPr marL="0" indent="0" eaLnBrk="1" hangingPunct="1">
              <a:buFont typeface="Arial" pitchFamily="34" charset="0"/>
              <a:buNone/>
              <a:defRPr/>
            </a:pPr>
            <a:endParaRPr lang="en-US" alt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3600" smtClean="0"/>
              <a:t>References (cont.)</a:t>
            </a:r>
          </a:p>
        </p:txBody>
      </p:sp>
      <p:sp>
        <p:nvSpPr>
          <p:cNvPr id="3" name="Content Placeholder 2"/>
          <p:cNvSpPr>
            <a:spLocks noGrp="1"/>
          </p:cNvSpPr>
          <p:nvPr>
            <p:ph idx="1"/>
          </p:nvPr>
        </p:nvSpPr>
        <p:spPr>
          <a:xfrm>
            <a:off x="457200" y="2074863"/>
            <a:ext cx="8229600" cy="4325937"/>
          </a:xfrm>
        </p:spPr>
        <p:txBody>
          <a:bodyPr/>
          <a:lstStyle/>
          <a:p>
            <a:pPr marL="0" indent="0">
              <a:buFont typeface="Arial" pitchFamily="34" charset="0"/>
              <a:buNone/>
              <a:defRPr/>
            </a:pPr>
            <a:r>
              <a:rPr lang="en-US" altLang="en-US" sz="2000" dirty="0"/>
              <a:t>Taylor, L.A., Littleton-Kearney, M. (2011). Concept mapping: A 	distinctive educational approach to foster critical thinking. 	</a:t>
            </a:r>
            <a:r>
              <a:rPr lang="en-US" altLang="en-US" sz="2000" i="1" dirty="0"/>
              <a:t>Nurse Educator, </a:t>
            </a:r>
            <a:r>
              <a:rPr lang="en-US" altLang="en-US" sz="2000" dirty="0"/>
              <a:t>36(2), 84-88.</a:t>
            </a:r>
          </a:p>
          <a:p>
            <a:pPr marL="0" indent="0">
              <a:buFont typeface="Arial" pitchFamily="34" charset="0"/>
              <a:buNone/>
              <a:defRPr/>
            </a:pPr>
            <a:r>
              <a:rPr lang="en-US" altLang="en-US" sz="2000" dirty="0" smtClean="0"/>
              <a:t>Tseng</a:t>
            </a:r>
            <a:r>
              <a:rPr lang="en-US" altLang="en-US" sz="2000" dirty="0"/>
              <a:t>, H., Chou, F., Wang, H., </a:t>
            </a:r>
            <a:r>
              <a:rPr lang="en-US" altLang="en-US" sz="2000" dirty="0" err="1"/>
              <a:t>Ko</a:t>
            </a:r>
            <a:r>
              <a:rPr lang="en-US" altLang="en-US" sz="2000" dirty="0"/>
              <a:t>, H., Jian, S, </a:t>
            </a:r>
            <a:r>
              <a:rPr lang="en-US" altLang="en-US" sz="2000" dirty="0" err="1"/>
              <a:t>Weng</a:t>
            </a:r>
            <a:r>
              <a:rPr lang="en-US" altLang="en-US" sz="2000" dirty="0"/>
              <a:t>, W. (2011). 	The </a:t>
            </a:r>
            <a:r>
              <a:rPr lang="en-US" altLang="en-US" sz="2000" dirty="0" err="1"/>
              <a:t>effectivenss</a:t>
            </a:r>
            <a:r>
              <a:rPr lang="en-US" altLang="en-US" sz="2000" dirty="0"/>
              <a:t> of problem-based learning and concept 	mapping among Taiwanese registered nurse students. </a:t>
            </a:r>
            <a:r>
              <a:rPr lang="en-US" altLang="en-US" sz="2000" i="1" dirty="0"/>
              <a:t>Nurse 	Education Today, </a:t>
            </a:r>
            <a:r>
              <a:rPr lang="en-US" altLang="en-US" sz="2000" dirty="0"/>
              <a:t>31, 41-46.</a:t>
            </a:r>
          </a:p>
          <a:p>
            <a:pPr marL="0" indent="0">
              <a:buFont typeface="Arial" pitchFamily="34" charset="0"/>
              <a:buNone/>
              <a:defRPr/>
            </a:pPr>
            <a:r>
              <a:rPr lang="en-US" altLang="en-US" sz="2000" dirty="0" err="1" smtClean="0">
                <a:latin typeface="+mj-lt"/>
              </a:rPr>
              <a:t>Vacek</a:t>
            </a:r>
            <a:r>
              <a:rPr lang="en-US" altLang="en-US" sz="2000" dirty="0">
                <a:latin typeface="+mj-lt"/>
              </a:rPr>
              <a:t>, J. E. (2009). Using a conceptual approach with concept 	mapping to promote critical thinking. </a:t>
            </a:r>
            <a:r>
              <a:rPr lang="en-US" altLang="en-US" sz="2000" i="1" dirty="0">
                <a:latin typeface="+mj-lt"/>
              </a:rPr>
              <a:t>Journal of Nursing 	Education,</a:t>
            </a:r>
            <a:r>
              <a:rPr lang="en-US" altLang="en-US" sz="2000" dirty="0">
                <a:latin typeface="+mj-lt"/>
              </a:rPr>
              <a:t> 48(1), 45-48.</a:t>
            </a:r>
          </a:p>
          <a:p>
            <a:pPr marL="0" indent="0">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z="3600" smtClean="0"/>
              <a:t>Questions?</a:t>
            </a:r>
          </a:p>
        </p:txBody>
      </p:sp>
      <p:sp>
        <p:nvSpPr>
          <p:cNvPr id="51203" name="Content Placeholder 2"/>
          <p:cNvSpPr>
            <a:spLocks noGrp="1"/>
          </p:cNvSpPr>
          <p:nvPr>
            <p:ph idx="1"/>
          </p:nvPr>
        </p:nvSpPr>
        <p:spPr>
          <a:xfrm>
            <a:off x="457200" y="2225675"/>
            <a:ext cx="8229600" cy="4049713"/>
          </a:xfrm>
        </p:spPr>
        <p:txBody>
          <a:bodyPr/>
          <a:lstStyle/>
          <a:p>
            <a:pPr marL="0" indent="0" algn="ctr">
              <a:buFont typeface="Arial" pitchFamily="34" charset="0"/>
              <a:buNone/>
            </a:pPr>
            <a:r>
              <a:rPr lang="en-US" altLang="en-US" smtClean="0"/>
              <a:t>Contact Information:</a:t>
            </a:r>
          </a:p>
          <a:p>
            <a:pPr marL="0" indent="0" algn="ctr">
              <a:buFont typeface="Arial" pitchFamily="34" charset="0"/>
              <a:buNone/>
            </a:pPr>
            <a:endParaRPr lang="en-US" altLang="en-US" smtClean="0"/>
          </a:p>
          <a:p>
            <a:pPr marL="0" indent="0" algn="ctr">
              <a:buFont typeface="Arial" pitchFamily="34" charset="0"/>
              <a:buNone/>
            </a:pPr>
            <a:r>
              <a:rPr lang="en-US" altLang="en-US" smtClean="0">
                <a:hlinkClick r:id="rId2"/>
              </a:rPr>
              <a:t>jttimalo@cedarcrest.edu</a:t>
            </a:r>
            <a:endParaRPr lang="en-US" altLang="en-US" smtClean="0"/>
          </a:p>
          <a:p>
            <a:pPr marL="0" indent="0" algn="ctr">
              <a:buFont typeface="Arial" pitchFamily="34" charset="0"/>
              <a:buNone/>
            </a:pPr>
            <a:r>
              <a:rPr lang="en-US" altLang="en-US" smtClean="0">
                <a:hlinkClick r:id="rId3"/>
              </a:rPr>
              <a:t>smmelinc@cedarcrest.edu</a:t>
            </a:r>
            <a:r>
              <a:rPr lang="en-US" altLang="en-US"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3600" smtClean="0"/>
              <a:t>NSM Practice Guidelines</a:t>
            </a:r>
          </a:p>
        </p:txBody>
      </p:sp>
      <p:sp>
        <p:nvSpPr>
          <p:cNvPr id="3" name="Content Placeholder 2"/>
          <p:cNvSpPr>
            <a:spLocks noGrp="1"/>
          </p:cNvSpPr>
          <p:nvPr>
            <p:ph idx="1"/>
          </p:nvPr>
        </p:nvSpPr>
        <p:spPr>
          <a:xfrm>
            <a:off x="261938" y="2136775"/>
            <a:ext cx="8424862" cy="4227513"/>
          </a:xfrm>
        </p:spPr>
        <p:txBody>
          <a:bodyPr>
            <a:normAutofit/>
          </a:bodyPr>
          <a:lstStyle/>
          <a:p>
            <a:pPr eaLnBrk="1" hangingPunct="1">
              <a:buFont typeface="Arial" charset="0"/>
              <a:buChar char="■"/>
              <a:defRPr/>
            </a:pPr>
            <a:r>
              <a:rPr lang="en-US" sz="2800" dirty="0" smtClean="0">
                <a:latin typeface="+mj-lt"/>
              </a:rPr>
              <a:t>CCC Nursing Program applied NSM as a guide for nursing practice </a:t>
            </a:r>
            <a:r>
              <a:rPr lang="en-US" altLang="en-US" sz="1600" dirty="0">
                <a:latin typeface="+mj-lt"/>
              </a:rPr>
              <a:t>(Lowry, 1998</a:t>
            </a:r>
            <a:r>
              <a:rPr lang="en-US" altLang="en-US" sz="1600" dirty="0" smtClean="0">
                <a:latin typeface="+mj-lt"/>
              </a:rPr>
              <a:t>)</a:t>
            </a:r>
            <a:endParaRPr lang="en-US" sz="1600" dirty="0" smtClean="0">
              <a:latin typeface="+mj-lt"/>
            </a:endParaRPr>
          </a:p>
          <a:p>
            <a:pPr eaLnBrk="1" hangingPunct="1">
              <a:buFont typeface="Arial" charset="0"/>
              <a:buChar char="■"/>
              <a:defRPr/>
            </a:pPr>
            <a:endParaRPr lang="en-US" sz="2800" dirty="0" smtClean="0">
              <a:latin typeface="+mj-lt"/>
            </a:endParaRPr>
          </a:p>
          <a:p>
            <a:pPr eaLnBrk="1" hangingPunct="1">
              <a:buFont typeface="Arial" charset="0"/>
              <a:buChar char="■"/>
              <a:defRPr/>
            </a:pPr>
            <a:r>
              <a:rPr lang="en-US" sz="2800" dirty="0" smtClean="0">
                <a:latin typeface="+mj-lt"/>
              </a:rPr>
              <a:t>Reviewed NSM Practice tools shared by Dr. Lowry in 2008 and 2009 </a:t>
            </a:r>
            <a:r>
              <a:rPr lang="en-US" sz="1600" dirty="0" smtClean="0">
                <a:latin typeface="+mj-lt"/>
              </a:rPr>
              <a:t>(Dr. Lowry, </a:t>
            </a:r>
            <a:r>
              <a:rPr lang="en-US" sz="1600" dirty="0"/>
              <a:t>personal </a:t>
            </a:r>
            <a:r>
              <a:rPr lang="en-US" sz="1600" dirty="0" smtClean="0"/>
              <a:t>communication</a:t>
            </a:r>
            <a:r>
              <a:rPr lang="en-US" sz="1600" dirty="0" smtClean="0">
                <a:latin typeface="+mj-lt"/>
              </a:rPr>
              <a:t>)</a:t>
            </a:r>
          </a:p>
          <a:p>
            <a:pPr eaLnBrk="1" hangingPunct="1">
              <a:buFont typeface="Arial" charset="0"/>
              <a:buChar char="■"/>
              <a:defRPr/>
            </a:pPr>
            <a:endParaRPr lang="en-US" sz="1800" dirty="0" smtClean="0"/>
          </a:p>
          <a:p>
            <a:pPr marL="0" indent="0" eaLnBrk="1" hangingPunct="1">
              <a:buFont typeface="Arial" pitchFamily="34" charset="0"/>
              <a:buNone/>
              <a:defRPr/>
            </a:pPr>
            <a:endParaRPr lang="en-US" sz="3600" dirty="0" smtClean="0"/>
          </a:p>
          <a:p>
            <a:pPr marL="0" indent="0" eaLnBrk="1" hangingPunct="1">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3600" smtClean="0"/>
              <a:t>Transformation of Existing  Practice Tools in a Fundamentals Course</a:t>
            </a:r>
          </a:p>
        </p:txBody>
      </p:sp>
      <p:sp>
        <p:nvSpPr>
          <p:cNvPr id="9219" name="Content Placeholder 2"/>
          <p:cNvSpPr>
            <a:spLocks noGrp="1"/>
          </p:cNvSpPr>
          <p:nvPr>
            <p:ph idx="1"/>
          </p:nvPr>
        </p:nvSpPr>
        <p:spPr>
          <a:xfrm>
            <a:off x="457200" y="2225675"/>
            <a:ext cx="8229600" cy="4049713"/>
          </a:xfrm>
        </p:spPr>
        <p:txBody>
          <a:bodyPr/>
          <a:lstStyle/>
          <a:p>
            <a:pPr eaLnBrk="1" hangingPunct="1">
              <a:defRPr/>
            </a:pPr>
            <a:r>
              <a:rPr lang="en-US" altLang="en-US" sz="2800" dirty="0" smtClean="0">
                <a:latin typeface="+mj-lt"/>
              </a:rPr>
              <a:t>Applied the NSM to existing practice tools</a:t>
            </a:r>
          </a:p>
          <a:p>
            <a:pPr lvl="1" eaLnBrk="1" hangingPunct="1">
              <a:buFont typeface="Wingdings" panose="05000000000000000000" pitchFamily="2" charset="2"/>
              <a:buChar char="Ø"/>
              <a:defRPr/>
            </a:pPr>
            <a:r>
              <a:rPr lang="en-US" altLang="en-US" dirty="0"/>
              <a:t> </a:t>
            </a:r>
            <a:r>
              <a:rPr lang="en-US" altLang="en-US" dirty="0" smtClean="0"/>
              <a:t>  Clinical Prep Tool </a:t>
            </a:r>
          </a:p>
          <a:p>
            <a:pPr lvl="1" eaLnBrk="1" hangingPunct="1">
              <a:buFont typeface="Wingdings" panose="05000000000000000000" pitchFamily="2" charset="2"/>
              <a:buChar char="Ø"/>
              <a:defRPr/>
            </a:pPr>
            <a:r>
              <a:rPr lang="en-US" altLang="en-US" dirty="0"/>
              <a:t> </a:t>
            </a:r>
            <a:r>
              <a:rPr lang="en-US" altLang="en-US" dirty="0" smtClean="0"/>
              <a:t>  Concept Mapping Assignment  </a:t>
            </a:r>
          </a:p>
          <a:p>
            <a:pPr marL="627062" lvl="1" indent="0" eaLnBrk="1" hangingPunct="1">
              <a:buFont typeface="Arial" pitchFamily="34" charset="0"/>
              <a:buNone/>
              <a:defRPr/>
            </a:pPr>
            <a:endParaRPr lang="en-US" altLang="en-US" dirty="0" smtClean="0"/>
          </a:p>
          <a:p>
            <a:pPr eaLnBrk="1" hangingPunct="1">
              <a:defRPr/>
            </a:pPr>
            <a:r>
              <a:rPr lang="en-US" altLang="en-US" sz="2800" dirty="0" smtClean="0">
                <a:latin typeface="+mj-lt"/>
              </a:rPr>
              <a:t>Provided a more </a:t>
            </a:r>
            <a:r>
              <a:rPr lang="en-US" altLang="en-US" sz="2800" dirty="0" err="1" smtClean="0">
                <a:latin typeface="+mj-lt"/>
              </a:rPr>
              <a:t>wholistic</a:t>
            </a:r>
            <a:r>
              <a:rPr lang="en-US" altLang="en-US" sz="2800" dirty="0" smtClean="0">
                <a:latin typeface="+mj-lt"/>
              </a:rPr>
              <a:t> perspective of client care for students</a:t>
            </a:r>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600" smtClean="0"/>
              <a:t>Original Clinical Prep Tool</a:t>
            </a:r>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 y="1930400"/>
            <a:ext cx="9728200" cy="4445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5900" y="723900"/>
            <a:ext cx="9702800" cy="54229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736600"/>
            <a:ext cx="9652000" cy="548481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5A84"/>
      </a:accent1>
      <a:accent2>
        <a:srgbClr val="842120"/>
      </a:accent2>
      <a:accent3>
        <a:srgbClr val="FFFFFF"/>
      </a:accent3>
      <a:accent4>
        <a:srgbClr val="000000"/>
      </a:accent4>
      <a:accent5>
        <a:srgbClr val="AAB5C2"/>
      </a:accent5>
      <a:accent6>
        <a:srgbClr val="771D1C"/>
      </a:accent6>
      <a:hlink>
        <a:srgbClr val="6D8D24"/>
      </a:hlink>
      <a:folHlink>
        <a:srgbClr val="E28F26"/>
      </a:folHlink>
    </a:clrScheme>
    <a:fontScheme name="Default Design">
      <a:majorFont>
        <a:latin typeface="Garamond Premr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842120"/>
        </a:accent2>
        <a:accent3>
          <a:srgbClr val="FFFFFF"/>
        </a:accent3>
        <a:accent4>
          <a:srgbClr val="000000"/>
        </a:accent4>
        <a:accent5>
          <a:srgbClr val="DAEDEF"/>
        </a:accent5>
        <a:accent6>
          <a:srgbClr val="771D1C"/>
        </a:accent6>
        <a:hlink>
          <a:srgbClr val="6D8D24"/>
        </a:hlink>
        <a:folHlink>
          <a:srgbClr val="E28F2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5A84"/>
        </a:accent1>
        <a:accent2>
          <a:srgbClr val="842120"/>
        </a:accent2>
        <a:accent3>
          <a:srgbClr val="FFFFFF"/>
        </a:accent3>
        <a:accent4>
          <a:srgbClr val="000000"/>
        </a:accent4>
        <a:accent5>
          <a:srgbClr val="AAB5C2"/>
        </a:accent5>
        <a:accent6>
          <a:srgbClr val="771D1C"/>
        </a:accent6>
        <a:hlink>
          <a:srgbClr val="6D8D24"/>
        </a:hlink>
        <a:folHlink>
          <a:srgbClr val="E28F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4239</TotalTime>
  <Words>2503</Words>
  <Application>Microsoft Office PowerPoint</Application>
  <PresentationFormat>On-screen Show (4:3)</PresentationFormat>
  <Paragraphs>353</Paragraphs>
  <Slides>47</Slides>
  <Notes>34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Garamond Premr Pro</vt:lpstr>
      <vt:lpstr>Myriad Pro</vt:lpstr>
      <vt:lpstr>Wingdings</vt:lpstr>
      <vt:lpstr>Default Design</vt:lpstr>
      <vt:lpstr>Applying the Neuman Systems Model to Students' Clinical Experience</vt:lpstr>
      <vt:lpstr>Cedar Crest College</vt:lpstr>
      <vt:lpstr>Objectives</vt:lpstr>
      <vt:lpstr>Neuman Systems Model</vt:lpstr>
      <vt:lpstr>NSM Practice Guidelines</vt:lpstr>
      <vt:lpstr>Transformation of Existing  Practice Tools in a Fundamentals Course</vt:lpstr>
      <vt:lpstr>Original Clinical Prep Tool</vt:lpstr>
      <vt:lpstr>PowerPoint Presentation</vt:lpstr>
      <vt:lpstr>PowerPoint Presentation</vt:lpstr>
      <vt:lpstr>Initial revisions to Clinical Prep Tool</vt:lpstr>
      <vt:lpstr>Secondary revisions to Clinical Prep Tool</vt:lpstr>
      <vt:lpstr>  Clinical Prep Tool   </vt:lpstr>
      <vt:lpstr>What is a concept map?</vt:lpstr>
      <vt:lpstr>What is a concept map (cont.)</vt:lpstr>
      <vt:lpstr>Concept Map Research</vt:lpstr>
      <vt:lpstr>Concept Map Research (cont.)</vt:lpstr>
      <vt:lpstr>Concept Map Research (cont.)</vt:lpstr>
      <vt:lpstr>NSM : A Visual Representation</vt:lpstr>
      <vt:lpstr>PowerPoint Presentation</vt:lpstr>
      <vt:lpstr>Concept Mapping Assignment</vt:lpstr>
      <vt:lpstr>PowerPoint Presentation</vt:lpstr>
      <vt:lpstr>The Client System</vt:lpstr>
      <vt:lpstr>Priority Stressors Identified</vt:lpstr>
      <vt:lpstr>Secondary Prevention Measures  </vt:lpstr>
      <vt:lpstr>PowerPoint Presentation</vt:lpstr>
      <vt:lpstr>Fundamentals Students’ Concept Maps</vt:lpstr>
      <vt:lpstr>PowerPoint Presentation</vt:lpstr>
      <vt:lpstr>PowerPoint Presentation</vt:lpstr>
      <vt:lpstr>SBAR Communication</vt:lpstr>
      <vt:lpstr>TeamSTEPPS® Strategies</vt:lpstr>
      <vt:lpstr>NSM + TeamSTEPPS® model</vt:lpstr>
      <vt:lpstr>Applied SBAR to Clinical Prep Tool</vt:lpstr>
      <vt:lpstr>SBAR Communication</vt:lpstr>
      <vt:lpstr>Wholistic Apporach to Client Care</vt:lpstr>
      <vt:lpstr>PowerPoint Presentation</vt:lpstr>
      <vt:lpstr>PowerPoint Presentation</vt:lpstr>
      <vt:lpstr>Application in Other Nursing Clinical Experiences</vt:lpstr>
      <vt:lpstr>Application in Other Nursing Clinical Experiences</vt:lpstr>
      <vt:lpstr>PowerPoint Presentation</vt:lpstr>
      <vt:lpstr>PowerPoint Presentation</vt:lpstr>
      <vt:lpstr>PowerPoint Presentation</vt:lpstr>
      <vt:lpstr>Next Steps?</vt:lpstr>
      <vt:lpstr>Summary</vt:lpstr>
      <vt:lpstr>References</vt:lpstr>
      <vt:lpstr>References (cont.)</vt:lpstr>
      <vt:lpstr>References (cont.)</vt:lpstr>
      <vt:lpstr>Questions?</vt:lpstr>
    </vt:vector>
  </TitlesOfParts>
  <Company>Lehigh Valley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u1148</dc:creator>
  <cp:lastModifiedBy>Joan Timalonis</cp:lastModifiedBy>
  <cp:revision>242</cp:revision>
  <dcterms:created xsi:type="dcterms:W3CDTF">2010-03-11T15:32:54Z</dcterms:created>
  <dcterms:modified xsi:type="dcterms:W3CDTF">2018-01-25T14:16:12Z</dcterms:modified>
</cp:coreProperties>
</file>