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99" r:id="rId2"/>
    <p:sldId id="256" r:id="rId3"/>
    <p:sldId id="301" r:id="rId4"/>
    <p:sldId id="259" r:id="rId5"/>
    <p:sldId id="296" r:id="rId6"/>
    <p:sldId id="263" r:id="rId7"/>
    <p:sldId id="321" r:id="rId8"/>
    <p:sldId id="298" r:id="rId9"/>
    <p:sldId id="302" r:id="rId10"/>
    <p:sldId id="303" r:id="rId11"/>
    <p:sldId id="268" r:id="rId12"/>
    <p:sldId id="269" r:id="rId13"/>
    <p:sldId id="306" r:id="rId14"/>
    <p:sldId id="273" r:id="rId15"/>
    <p:sldId id="270" r:id="rId16"/>
    <p:sldId id="272" r:id="rId17"/>
    <p:sldId id="271" r:id="rId18"/>
    <p:sldId id="274" r:id="rId19"/>
    <p:sldId id="275" r:id="rId20"/>
    <p:sldId id="305" r:id="rId21"/>
    <p:sldId id="282" r:id="rId22"/>
    <p:sldId id="309" r:id="rId23"/>
    <p:sldId id="311" r:id="rId24"/>
    <p:sldId id="284" r:id="rId25"/>
    <p:sldId id="287" r:id="rId26"/>
    <p:sldId id="294" r:id="rId27"/>
    <p:sldId id="283" r:id="rId28"/>
    <p:sldId id="280" r:id="rId29"/>
    <p:sldId id="286" r:id="rId30"/>
    <p:sldId id="327" r:id="rId31"/>
    <p:sldId id="340" r:id="rId32"/>
    <p:sldId id="341" r:id="rId33"/>
    <p:sldId id="334" r:id="rId34"/>
    <p:sldId id="335" r:id="rId35"/>
    <p:sldId id="333" r:id="rId36"/>
    <p:sldId id="329" r:id="rId37"/>
    <p:sldId id="330" r:id="rId38"/>
    <p:sldId id="331" r:id="rId39"/>
    <p:sldId id="336" r:id="rId40"/>
    <p:sldId id="332" r:id="rId41"/>
    <p:sldId id="328" r:id="rId42"/>
    <p:sldId id="337" r:id="rId43"/>
    <p:sldId id="338" r:id="rId44"/>
    <p:sldId id="288" r:id="rId45"/>
    <p:sldId id="290" r:id="rId46"/>
    <p:sldId id="291" r:id="rId47"/>
    <p:sldId id="292" r:id="rId48"/>
    <p:sldId id="312" r:id="rId49"/>
    <p:sldId id="295" r:id="rId50"/>
    <p:sldId id="313" r:id="rId51"/>
    <p:sldId id="304" r:id="rId52"/>
    <p:sldId id="315" r:id="rId53"/>
    <p:sldId id="318" r:id="rId54"/>
    <p:sldId id="316" r:id="rId55"/>
    <p:sldId id="276" r:id="rId56"/>
    <p:sldId id="278" r:id="rId57"/>
    <p:sldId id="277" r:id="rId58"/>
    <p:sldId id="279" r:id="rId59"/>
    <p:sldId id="285" r:id="rId60"/>
    <p:sldId id="319" r:id="rId61"/>
    <p:sldId id="320" r:id="rId62"/>
    <p:sldId id="322" r:id="rId63"/>
    <p:sldId id="323" r:id="rId64"/>
    <p:sldId id="324" r:id="rId65"/>
    <p:sldId id="325" r:id="rId66"/>
    <p:sldId id="326"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3" autoAdjust="0"/>
  </p:normalViewPr>
  <p:slideViewPr>
    <p:cSldViewPr>
      <p:cViewPr varScale="1">
        <p:scale>
          <a:sx n="85" d="100"/>
          <a:sy n="85" d="100"/>
        </p:scale>
        <p:origin x="893"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2905D-4E66-4713-AC1D-E13A91FFAFD2}" type="datetimeFigureOut">
              <a:rPr lang="en-US" smtClean="0"/>
              <a:t>1/31/2018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6FDB5-C24C-4F5B-BC72-34CAA06344E1}" type="slidenum">
              <a:rPr lang="en-US" smtClean="0"/>
              <a:t>‹#›</a:t>
            </a:fld>
            <a:endParaRPr lang="en-US"/>
          </a:p>
        </p:txBody>
      </p:sp>
    </p:spTree>
    <p:extLst>
      <p:ext uri="{BB962C8B-B14F-4D97-AF65-F5344CB8AC3E}">
        <p14:creationId xmlns:p14="http://schemas.microsoft.com/office/powerpoint/2010/main" val="343575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66FDB5-C24C-4F5B-BC72-34CAA06344E1}" type="slidenum">
              <a:rPr lang="en-US" smtClean="0"/>
              <a:t>24</a:t>
            </a:fld>
            <a:endParaRPr lang="en-US"/>
          </a:p>
        </p:txBody>
      </p:sp>
    </p:spTree>
    <p:extLst>
      <p:ext uri="{BB962C8B-B14F-4D97-AF65-F5344CB8AC3E}">
        <p14:creationId xmlns:p14="http://schemas.microsoft.com/office/powerpoint/2010/main" val="266290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EC17465-1B18-4857-840A-1AB31C1F35A6}" type="datetimeFigureOut">
              <a:rPr lang="en-US" smtClean="0"/>
              <a:t>1/31/2018</a:t>
            </a:fld>
            <a:endParaRPr lang="en-US"/>
          </a:p>
        </p:txBody>
      </p:sp>
      <p:sp>
        <p:nvSpPr>
          <p:cNvPr id="8" name="Slide Number Placeholder 7"/>
          <p:cNvSpPr>
            <a:spLocks noGrp="1"/>
          </p:cNvSpPr>
          <p:nvPr>
            <p:ph type="sldNum" sz="quarter" idx="11"/>
          </p:nvPr>
        </p:nvSpPr>
        <p:spPr/>
        <p:txBody>
          <a:bodyPr/>
          <a:lstStyle/>
          <a:p>
            <a:fld id="{C3437F35-0153-48FF-9B29-49A5D01F22B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17465-1B18-4857-840A-1AB31C1F35A6}"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37F35-0153-48FF-9B29-49A5D01F22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17465-1B18-4857-840A-1AB31C1F35A6}"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37F35-0153-48FF-9B29-49A5D01F22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C17465-1B18-4857-840A-1AB31C1F35A6}"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37F35-0153-48FF-9B29-49A5D01F22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17465-1B18-4857-840A-1AB31C1F35A6}"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37F35-0153-48FF-9B29-49A5D01F22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EC17465-1B18-4857-840A-1AB31C1F35A6}"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37F35-0153-48FF-9B29-49A5D01F22B5}"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EC17465-1B18-4857-840A-1AB31C1F35A6}"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37F35-0153-48FF-9B29-49A5D01F22B5}"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C17465-1B18-4857-840A-1AB31C1F35A6}"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37F35-0153-48FF-9B29-49A5D01F22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17465-1B18-4857-840A-1AB31C1F35A6}"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37F35-0153-48FF-9B29-49A5D01F22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17465-1B18-4857-840A-1AB31C1F35A6}"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37F35-0153-48FF-9B29-49A5D01F22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17465-1B18-4857-840A-1AB31C1F35A6}"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37F35-0153-48FF-9B29-49A5D01F22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EC17465-1B18-4857-840A-1AB31C1F35A6}" type="datetimeFigureOut">
              <a:rPr lang="en-US" smtClean="0"/>
              <a:t>1/31/2018</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3437F35-0153-48FF-9B29-49A5D01F22B5}"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irestarterpublishing.com/dotCMS/detailProduct?categoryInode=106219&amp;categoryName=&amp;orderBy=&amp;page=0&amp;pageSize=0&amp;direction=&amp;filter=&amp;inode=663849&amp;bulk=false"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hcahpsonline.org/Files/March%202013%20HCAHPS%20Intro%20Training%20Slides%20Session%20I_3-4-13.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prezi.com/_y6-f8_lhvoc/ndnqi-falls-and-falls-with-injuries/?auth_key=5b9b64a26b4aeb5afa3e7f9a32aeca8c47c5b407&amp;kw=view-_y6-f8_lhvoc&amp;rc=ref-16493848" TargetMode="External"/><Relationship Id="rId2" Type="http://schemas.openxmlformats.org/officeDocument/2006/relationships/hyperlink" Target="http://prezi.com/xrcra-6tkvgn/edit/?auth_key=s18oq7p&amp;follow=ab_mtnof9mkl" TargetMode="External"/><Relationship Id="rId1" Type="http://schemas.openxmlformats.org/officeDocument/2006/relationships/slideLayout" Target="../slideLayouts/slideLayout2.xml"/><Relationship Id="rId5" Type="http://schemas.openxmlformats.org/officeDocument/2006/relationships/hyperlink" Target="http://prezi.com/hdaytn4zoe3u/copy-of-assignment-3-nurse-satisfaction/?auth_key=0749452837d1cb52774d06f8999ae0b16da5595f&amp;kw=view-hdaytn4zoe3u&amp;rc=ref-31266397" TargetMode="External"/><Relationship Id="rId4" Type="http://schemas.openxmlformats.org/officeDocument/2006/relationships/hyperlink" Target="http://prezi.com/x33jxmcwnlzd/patient-centered-care-group-3/?kw=view-x33jxmcwnlzd&amp;rc=ref-32490379"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prezi.com/-f3ioayz-rwj/edit/?auth_key=5sis1du&amp;follow=lw7lvxvfvqgb" TargetMode="External"/><Relationship Id="rId2" Type="http://schemas.openxmlformats.org/officeDocument/2006/relationships/hyperlink" Target="http://prezi.com/dav1-qyveywk/iom-interdisciplinary-collaborative-teamwork/?kw=view-dav1-qyveywk&amp;rc=ref-33779189" TargetMode="External"/><Relationship Id="rId1" Type="http://schemas.openxmlformats.org/officeDocument/2006/relationships/slideLayout" Target="../slideLayouts/slideLayout2.xml"/><Relationship Id="rId4" Type="http://schemas.openxmlformats.org/officeDocument/2006/relationships/hyperlink" Target="file:///\\Fs1\user1\user\beckmans\NSM%20Vancouver%202013\Sarah%20plenary\Jon-Arlene-Kem%20Min%20the%20Box.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aacn.nche.edu/ccne-accreditation/proposed-standards-october-2012"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2.ed.gov/admins/finaid/accred"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casn.ca/en/Whats_new_at_CASN_108/items/140.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hbvl.be/limburg/hasselt/extern-masterclasses-aan-studenten-verpleegkunde-phl-door-87-jarige-dr-betty-neuman-uit-ohia.asp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6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6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6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458200" cy="1154097"/>
          </a:xfrm>
        </p:spPr>
        <p:txBody>
          <a:bodyPr>
            <a:noAutofit/>
          </a:bodyPr>
          <a:lstStyle/>
          <a:p>
            <a:r>
              <a:rPr lang="en-US" b="1" i="1" dirty="0"/>
              <a:t>14</a:t>
            </a:r>
            <a:r>
              <a:rPr lang="en-US" b="1" i="1" baseline="30000" dirty="0"/>
              <a:t>th</a:t>
            </a:r>
            <a:r>
              <a:rPr lang="en-US" b="1" i="1" dirty="0"/>
              <a:t> </a:t>
            </a:r>
            <a:r>
              <a:rPr lang="en-US" b="1" i="1" dirty="0" err="1"/>
              <a:t>Neuman</a:t>
            </a:r>
            <a:r>
              <a:rPr lang="en-US" b="1" i="1" dirty="0"/>
              <a:t> Systems Model </a:t>
            </a:r>
            <a:br>
              <a:rPr lang="en-US" b="1" i="1" dirty="0"/>
            </a:br>
            <a:r>
              <a:rPr lang="en-US" b="1" i="1" dirty="0"/>
              <a:t>International Biennial Symposium</a:t>
            </a:r>
            <a:endParaRPr lang="en-US" i="1" dirty="0"/>
          </a:p>
        </p:txBody>
      </p:sp>
      <p:sp>
        <p:nvSpPr>
          <p:cNvPr id="3" name="Content Placeholder 2"/>
          <p:cNvSpPr>
            <a:spLocks noGrp="1"/>
          </p:cNvSpPr>
          <p:nvPr>
            <p:ph idx="1"/>
          </p:nvPr>
        </p:nvSpPr>
        <p:spPr>
          <a:xfrm>
            <a:off x="381000" y="2209801"/>
            <a:ext cx="8458200" cy="4099560"/>
          </a:xfrm>
        </p:spPr>
        <p:txBody>
          <a:bodyPr>
            <a:normAutofit fontScale="92500" lnSpcReduction="10000"/>
          </a:bodyPr>
          <a:lstStyle/>
          <a:p>
            <a:pPr algn="ctr">
              <a:buNone/>
            </a:pPr>
            <a:r>
              <a:rPr lang="en-US" sz="3200" dirty="0"/>
              <a:t>The </a:t>
            </a:r>
            <a:r>
              <a:rPr lang="en-US" sz="3200" dirty="0" err="1"/>
              <a:t>Neuman</a:t>
            </a:r>
            <a:r>
              <a:rPr lang="en-US" sz="3200" dirty="0"/>
              <a:t> Systems Model:  </a:t>
            </a:r>
            <a:endParaRPr lang="en-US" sz="3200" dirty="0" smtClean="0"/>
          </a:p>
          <a:p>
            <a:pPr algn="ctr">
              <a:buNone/>
            </a:pPr>
            <a:r>
              <a:rPr lang="en-US" sz="3200" dirty="0" smtClean="0"/>
              <a:t>A </a:t>
            </a:r>
            <a:r>
              <a:rPr lang="en-US" sz="3200" dirty="0"/>
              <a:t>Force for Energizing Nursing </a:t>
            </a:r>
            <a:endParaRPr lang="en-US" sz="3200" dirty="0" smtClean="0"/>
          </a:p>
          <a:p>
            <a:pPr algn="ctr">
              <a:buNone/>
            </a:pPr>
            <a:r>
              <a:rPr lang="en-US" sz="3200" dirty="0" smtClean="0"/>
              <a:t>Practice</a:t>
            </a:r>
            <a:r>
              <a:rPr lang="en-US" sz="3200" dirty="0"/>
              <a:t>, Research, Teaching, </a:t>
            </a:r>
            <a:r>
              <a:rPr lang="en-US" sz="3200" dirty="0" smtClean="0"/>
              <a:t>&amp; </a:t>
            </a:r>
            <a:r>
              <a:rPr lang="en-US" sz="3200" dirty="0"/>
              <a:t>Administration</a:t>
            </a:r>
          </a:p>
          <a:p>
            <a:pPr algn="ctr">
              <a:buNone/>
            </a:pPr>
            <a:endParaRPr lang="en-US" sz="3200" dirty="0"/>
          </a:p>
          <a:p>
            <a:pPr algn="ctr">
              <a:buNone/>
            </a:pPr>
            <a:endParaRPr lang="en-US" sz="3200" dirty="0"/>
          </a:p>
          <a:p>
            <a:pPr algn="ctr">
              <a:buNone/>
            </a:pPr>
            <a:r>
              <a:rPr lang="en-US" sz="3000" dirty="0"/>
              <a:t>June 6-8, 2013</a:t>
            </a:r>
          </a:p>
          <a:p>
            <a:pPr algn="ctr">
              <a:buNone/>
            </a:pPr>
            <a:r>
              <a:rPr lang="en-US" sz="3000" dirty="0"/>
              <a:t>Vancouver, British Columbia</a:t>
            </a:r>
          </a:p>
          <a:p>
            <a:pPr algn="ctr">
              <a:buNone/>
            </a:pPr>
            <a:r>
              <a:rPr lang="en-US" sz="3000" dirty="0"/>
              <a:t>Canada</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876800"/>
            <a:ext cx="10668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353" y="4908860"/>
            <a:ext cx="1219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486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302443"/>
            <a:ext cx="3429000" cy="2438400"/>
          </a:xfrm>
        </p:spPr>
      </p:pic>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3400" y="381000"/>
            <a:ext cx="3962400" cy="2524125"/>
          </a:xfr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81000"/>
            <a:ext cx="4038600" cy="2362200"/>
          </a:xfrm>
          <a:prstGeom prst="rect">
            <a:avLst/>
          </a:prstGeom>
        </p:spPr>
      </p:pic>
      <p:sp>
        <p:nvSpPr>
          <p:cNvPr id="7" name="Rectangle 6"/>
          <p:cNvSpPr/>
          <p:nvPr/>
        </p:nvSpPr>
        <p:spPr>
          <a:xfrm>
            <a:off x="0" y="3810000"/>
            <a:ext cx="9144000" cy="3600986"/>
          </a:xfrm>
          <a:prstGeom prst="rect">
            <a:avLst/>
          </a:prstGeom>
        </p:spPr>
        <p:txBody>
          <a:bodyPr wrap="square">
            <a:spAutoFit/>
          </a:bodyPr>
          <a:lstStyle/>
          <a:p>
            <a:pPr marL="502920" lvl="2" indent="0" algn="r">
              <a:buNone/>
            </a:pPr>
            <a:r>
              <a:rPr lang="en-US" sz="3600" b="1" dirty="0">
                <a:solidFill>
                  <a:schemeClr val="tx2"/>
                </a:solidFill>
              </a:rPr>
              <a:t>Episodic memory </a:t>
            </a:r>
            <a:r>
              <a:rPr lang="en-US" sz="3600" b="1" dirty="0" smtClean="0">
                <a:solidFill>
                  <a:schemeClr val="tx2"/>
                </a:solidFill>
              </a:rPr>
              <a:t>(anger)</a:t>
            </a:r>
            <a:endParaRPr lang="en-US" sz="3600" b="1" dirty="0">
              <a:solidFill>
                <a:schemeClr val="tx2"/>
              </a:solidFill>
            </a:endParaRPr>
          </a:p>
          <a:p>
            <a:pPr marL="45720" indent="0" algn="r">
              <a:buNone/>
            </a:pPr>
            <a:r>
              <a:rPr lang="en-US" sz="3200" b="1" dirty="0" err="1" smtClean="0">
                <a:solidFill>
                  <a:schemeClr val="tx2"/>
                </a:solidFill>
              </a:rPr>
              <a:t>Amygdalla</a:t>
            </a:r>
            <a:r>
              <a:rPr lang="en-US" sz="3200" b="1" dirty="0" smtClean="0">
                <a:solidFill>
                  <a:schemeClr val="tx2"/>
                </a:solidFill>
              </a:rPr>
              <a:t> Hijack …take it back later</a:t>
            </a:r>
          </a:p>
          <a:p>
            <a:pPr marL="45720" indent="0" algn="r">
              <a:buNone/>
            </a:pPr>
            <a:r>
              <a:rPr lang="en-US" sz="3200" b="1" dirty="0" smtClean="0">
                <a:solidFill>
                  <a:schemeClr val="tx2"/>
                </a:solidFill>
              </a:rPr>
              <a:t>Honesty and courage to apologize</a:t>
            </a:r>
          </a:p>
          <a:p>
            <a:pPr marL="45720" indent="0" algn="r">
              <a:buNone/>
            </a:pPr>
            <a:r>
              <a:rPr lang="en-US" sz="2400" b="1" dirty="0" smtClean="0">
                <a:solidFill>
                  <a:schemeClr val="tx2"/>
                </a:solidFill>
              </a:rPr>
              <a:t>(</a:t>
            </a:r>
            <a:r>
              <a:rPr lang="en-US" sz="2400" b="1" dirty="0" err="1" smtClean="0">
                <a:solidFill>
                  <a:schemeClr val="tx2"/>
                </a:solidFill>
              </a:rPr>
              <a:t>Goleman</a:t>
            </a:r>
            <a:r>
              <a:rPr lang="en-US" sz="2400" b="1" dirty="0" smtClean="0">
                <a:solidFill>
                  <a:schemeClr val="tx2"/>
                </a:solidFill>
              </a:rPr>
              <a:t>, 1998)</a:t>
            </a:r>
          </a:p>
          <a:p>
            <a:pPr marL="45720" indent="0">
              <a:buNone/>
            </a:pPr>
            <a:r>
              <a:rPr lang="en-US" sz="2800" dirty="0" smtClean="0"/>
              <a:t>Alone, too proud, show her…</a:t>
            </a:r>
          </a:p>
          <a:p>
            <a:pPr marL="45720"/>
            <a:r>
              <a:rPr lang="en-US" sz="2800" dirty="0" smtClean="0"/>
              <a:t>Years later…</a:t>
            </a:r>
            <a:r>
              <a:rPr lang="en-US" sz="2800" i="1" dirty="0"/>
              <a:t>It did hurt.  I knew you needed to go</a:t>
            </a:r>
            <a:r>
              <a:rPr lang="en-US" sz="1400" i="1" dirty="0"/>
              <a:t>.</a:t>
            </a:r>
            <a:endParaRPr lang="en-US" sz="2400" dirty="0"/>
          </a:p>
          <a:p>
            <a:pPr marL="45720" indent="0" algn="r">
              <a:buNone/>
            </a:pPr>
            <a:endParaRPr lang="en-US" sz="2400" b="1" dirty="0">
              <a:solidFill>
                <a:schemeClr val="tx2"/>
              </a:solidFill>
            </a:endParaRPr>
          </a:p>
          <a:p>
            <a:pPr marL="45720" indent="0" algn="r">
              <a:buNone/>
            </a:pPr>
            <a:endParaRPr lang="en-US" sz="2400" b="1" dirty="0">
              <a:solidFill>
                <a:schemeClr val="tx2"/>
              </a:solidFill>
            </a:endParaRPr>
          </a:p>
        </p:txBody>
      </p:sp>
      <p:sp>
        <p:nvSpPr>
          <p:cNvPr id="9" name="Rectangle 8"/>
          <p:cNvSpPr/>
          <p:nvPr/>
        </p:nvSpPr>
        <p:spPr>
          <a:xfrm>
            <a:off x="-419100" y="3078018"/>
            <a:ext cx="9372600" cy="523220"/>
          </a:xfrm>
          <a:prstGeom prst="rect">
            <a:avLst/>
          </a:prstGeom>
        </p:spPr>
        <p:txBody>
          <a:bodyPr wrap="square">
            <a:spAutoFit/>
          </a:bodyPr>
          <a:lstStyle/>
          <a:p>
            <a:pPr lvl="1"/>
            <a:r>
              <a:rPr lang="en-US" sz="2800" i="1" dirty="0"/>
              <a:t>Can’t wait to go to college, can’t stand it here anymore!</a:t>
            </a:r>
          </a:p>
        </p:txBody>
      </p:sp>
    </p:spTree>
    <p:extLst>
      <p:ext uri="{BB962C8B-B14F-4D97-AF65-F5344CB8AC3E}">
        <p14:creationId xmlns:p14="http://schemas.microsoft.com/office/powerpoint/2010/main" val="289555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772400" cy="1154097"/>
          </a:xfrm>
        </p:spPr>
        <p:txBody>
          <a:bodyPr>
            <a:normAutofit/>
          </a:bodyPr>
          <a:lstStyle/>
          <a:p>
            <a:r>
              <a:rPr lang="en-US" sz="6000" dirty="0" smtClean="0"/>
              <a:t>College 1972-1976</a:t>
            </a:r>
            <a:r>
              <a:rPr lang="en-US" dirty="0" smtClean="0"/>
              <a:t>	</a:t>
            </a:r>
            <a:endParaRPr lang="en-US" dirty="0"/>
          </a:p>
        </p:txBody>
      </p:sp>
      <p:sp>
        <p:nvSpPr>
          <p:cNvPr id="3" name="Content Placeholder 2"/>
          <p:cNvSpPr>
            <a:spLocks noGrp="1"/>
          </p:cNvSpPr>
          <p:nvPr>
            <p:ph idx="1"/>
          </p:nvPr>
        </p:nvSpPr>
        <p:spPr>
          <a:xfrm>
            <a:off x="25400" y="1371600"/>
            <a:ext cx="9042400" cy="5334000"/>
          </a:xfrm>
        </p:spPr>
        <p:txBody>
          <a:bodyPr>
            <a:normAutofit/>
          </a:bodyPr>
          <a:lstStyle/>
          <a:p>
            <a:r>
              <a:rPr lang="en-US" sz="2800" dirty="0" smtClean="0"/>
              <a:t>Goal-oriented, nursing, social life</a:t>
            </a:r>
          </a:p>
          <a:p>
            <a:pPr marL="45720" indent="0">
              <a:buNone/>
            </a:pPr>
            <a:endParaRPr lang="en-US" sz="2800" dirty="0" smtClean="0"/>
          </a:p>
          <a:p>
            <a:pPr marL="228600" lvl="1"/>
            <a:r>
              <a:rPr lang="en-US" sz="2800" dirty="0"/>
              <a:t>Expanding awareness</a:t>
            </a:r>
          </a:p>
          <a:p>
            <a:pPr marL="45720" indent="0">
              <a:buNone/>
            </a:pPr>
            <a:endParaRPr lang="en-US" sz="2400" dirty="0" smtClean="0"/>
          </a:p>
          <a:p>
            <a:r>
              <a:rPr lang="en-US" sz="2800" dirty="0" smtClean="0"/>
              <a:t>Ball </a:t>
            </a:r>
            <a:r>
              <a:rPr lang="en-US" sz="2800" dirty="0"/>
              <a:t>State London </a:t>
            </a:r>
            <a:r>
              <a:rPr lang="en-US" sz="2800" dirty="0" smtClean="0"/>
              <a:t>Center</a:t>
            </a:r>
          </a:p>
          <a:p>
            <a:pPr lvl="1"/>
            <a:r>
              <a:rPr lang="en-US" sz="2000" dirty="0" smtClean="0"/>
              <a:t>12 credits – art, music, geography, speech</a:t>
            </a:r>
          </a:p>
          <a:p>
            <a:pPr lvl="1"/>
            <a:r>
              <a:rPr lang="en-US" sz="2000" dirty="0" smtClean="0"/>
              <a:t>Theatre, opera, fish/chips, double decker bus, art at Tate Gallery</a:t>
            </a:r>
          </a:p>
          <a:p>
            <a:pPr lvl="1"/>
            <a:r>
              <a:rPr lang="en-US" sz="2000" dirty="0" smtClean="0"/>
              <a:t>Diversity!! language, customs, beliefs, practices, clothes, food, church/temple/mosque, sights, sounds, smells</a:t>
            </a:r>
          </a:p>
          <a:p>
            <a:pPr lvl="1"/>
            <a:endParaRPr lang="en-US" sz="2000" dirty="0" smtClean="0"/>
          </a:p>
          <a:p>
            <a:pPr marL="320040" lvl="1" indent="0" algn="r">
              <a:buNone/>
            </a:pPr>
            <a:r>
              <a:rPr lang="en-US" dirty="0" smtClean="0">
                <a:solidFill>
                  <a:schemeClr val="tx2"/>
                </a:solidFill>
              </a:rPr>
              <a:t>(Risk taking, multiple stimulation of senses, collaborative learning with peers, </a:t>
            </a:r>
          </a:p>
          <a:p>
            <a:pPr marL="320040" lvl="1" indent="0" algn="r">
              <a:buNone/>
            </a:pPr>
            <a:r>
              <a:rPr lang="en-US" dirty="0" smtClean="0">
                <a:solidFill>
                  <a:schemeClr val="tx2"/>
                </a:solidFill>
              </a:rPr>
              <a:t>all adult learning principles activated)</a:t>
            </a:r>
            <a:endParaRPr lang="en-US" dirty="0">
              <a:solidFill>
                <a:schemeClr val="tx2"/>
              </a:solidFill>
            </a:endParaRPr>
          </a:p>
          <a:p>
            <a:pPr marL="320040" lvl="1" indent="0">
              <a:buNone/>
            </a:pPr>
            <a:endParaRPr lang="en-US" dirty="0" smtClean="0"/>
          </a:p>
          <a:p>
            <a:endParaRPr lang="en-US" dirty="0"/>
          </a:p>
        </p:txBody>
      </p:sp>
    </p:spTree>
    <p:extLst>
      <p:ext uri="{BB962C8B-B14F-4D97-AF65-F5344CB8AC3E}">
        <p14:creationId xmlns:p14="http://schemas.microsoft.com/office/powerpoint/2010/main" val="3895110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46" y="1175327"/>
            <a:ext cx="9409545" cy="5715000"/>
          </a:xfrm>
        </p:spPr>
        <p:txBody>
          <a:bodyPr>
            <a:normAutofit fontScale="85000" lnSpcReduction="10000"/>
          </a:bodyPr>
          <a:lstStyle/>
          <a:p>
            <a:r>
              <a:rPr lang="en-US" sz="3500" dirty="0" smtClean="0"/>
              <a:t>Staff, charge, patient care coordinator, manager</a:t>
            </a:r>
          </a:p>
          <a:p>
            <a:pPr lvl="1"/>
            <a:r>
              <a:rPr lang="en-US" sz="2600" b="1" dirty="0">
                <a:solidFill>
                  <a:schemeClr val="tx2"/>
                </a:solidFill>
              </a:rPr>
              <a:t>Professional </a:t>
            </a:r>
            <a:r>
              <a:rPr lang="en-US" sz="2600" b="1" dirty="0" smtClean="0">
                <a:solidFill>
                  <a:schemeClr val="tx2"/>
                </a:solidFill>
              </a:rPr>
              <a:t>practice</a:t>
            </a:r>
          </a:p>
          <a:p>
            <a:pPr lvl="1"/>
            <a:r>
              <a:rPr lang="en-US" sz="2800" dirty="0"/>
              <a:t>Patients (1</a:t>
            </a:r>
            <a:r>
              <a:rPr lang="en-US" sz="2800" baseline="30000" dirty="0"/>
              <a:t>st</a:t>
            </a:r>
            <a:r>
              <a:rPr lang="en-US" sz="2800" dirty="0"/>
              <a:t> code, 2</a:t>
            </a:r>
            <a:r>
              <a:rPr lang="en-US" sz="2800" baseline="30000" dirty="0"/>
              <a:t>nd</a:t>
            </a:r>
            <a:r>
              <a:rPr lang="en-US" sz="2800" dirty="0"/>
              <a:t> code, …)</a:t>
            </a:r>
          </a:p>
          <a:p>
            <a:pPr lvl="1"/>
            <a:r>
              <a:rPr lang="en-US" sz="2800" dirty="0"/>
              <a:t>New hires </a:t>
            </a:r>
          </a:p>
          <a:p>
            <a:pPr lvl="1"/>
            <a:r>
              <a:rPr lang="en-US" sz="2800" dirty="0"/>
              <a:t>Students - nursing, medical, PT, OT, RT, chaplain, pharmacy, </a:t>
            </a:r>
            <a:r>
              <a:rPr lang="en-US" sz="2800" dirty="0" err="1"/>
              <a:t>etc</a:t>
            </a:r>
            <a:endParaRPr lang="en-US" sz="2800" dirty="0"/>
          </a:p>
          <a:p>
            <a:pPr lvl="1"/>
            <a:r>
              <a:rPr lang="en-US" sz="2800" dirty="0" smtClean="0"/>
              <a:t>Employees - post </a:t>
            </a:r>
            <a:r>
              <a:rPr lang="en-US" sz="2800" dirty="0"/>
              <a:t>surgical unit</a:t>
            </a:r>
          </a:p>
          <a:p>
            <a:pPr lvl="1"/>
            <a:r>
              <a:rPr lang="en-US" sz="2600" b="1" dirty="0" smtClean="0">
                <a:solidFill>
                  <a:schemeClr val="tx2"/>
                </a:solidFill>
              </a:rPr>
              <a:t>Professional Service</a:t>
            </a:r>
          </a:p>
          <a:p>
            <a:pPr marL="320040" lvl="1" indent="0">
              <a:buNone/>
            </a:pPr>
            <a:r>
              <a:rPr lang="en-US" sz="2600" dirty="0"/>
              <a:t> </a:t>
            </a:r>
            <a:r>
              <a:rPr lang="en-US" sz="2600" dirty="0" smtClean="0"/>
              <a:t>   Nursing Honor Society STTI</a:t>
            </a:r>
          </a:p>
          <a:p>
            <a:pPr marL="320040" lvl="1" indent="0">
              <a:buNone/>
            </a:pPr>
            <a:r>
              <a:rPr lang="en-US" sz="2600" dirty="0"/>
              <a:t> </a:t>
            </a:r>
            <a:r>
              <a:rPr lang="en-US" sz="2600" dirty="0" smtClean="0"/>
              <a:t>   American Nurses Association</a:t>
            </a:r>
          </a:p>
          <a:p>
            <a:pPr lvl="1"/>
            <a:r>
              <a:rPr lang="en-US" sz="2600" b="1" dirty="0" smtClean="0">
                <a:solidFill>
                  <a:schemeClr val="tx2"/>
                </a:solidFill>
              </a:rPr>
              <a:t>Research</a:t>
            </a:r>
            <a:endParaRPr lang="en-US" sz="2600" b="1" dirty="0"/>
          </a:p>
          <a:p>
            <a:pPr marL="320040" lvl="1" indent="0">
              <a:buNone/>
            </a:pPr>
            <a:r>
              <a:rPr lang="en-US" sz="2600" dirty="0" smtClean="0"/>
              <a:t>   Influence of staff development on pain management</a:t>
            </a:r>
            <a:endParaRPr lang="en-US" sz="2600" dirty="0"/>
          </a:p>
          <a:p>
            <a:pPr lvl="1"/>
            <a:r>
              <a:rPr lang="en-US" sz="2600" b="1" dirty="0" smtClean="0">
                <a:solidFill>
                  <a:schemeClr val="tx2"/>
                </a:solidFill>
              </a:rPr>
              <a:t>Publication</a:t>
            </a:r>
            <a:endParaRPr lang="en-US" sz="2600" b="1" dirty="0"/>
          </a:p>
          <a:p>
            <a:pPr marL="320040" lvl="1" indent="0">
              <a:buNone/>
            </a:pPr>
            <a:r>
              <a:rPr lang="en-US" sz="2600" i="1" dirty="0" smtClean="0"/>
              <a:t>   Photo Atlas of Nursing Procedures (1984)</a:t>
            </a:r>
          </a:p>
          <a:p>
            <a:pPr marL="320040" lvl="1" indent="0">
              <a:buNone/>
            </a:pPr>
            <a:endParaRPr lang="en-US" dirty="0" smtClean="0"/>
          </a:p>
          <a:p>
            <a:pPr marL="320040" lvl="1" indent="0" algn="r">
              <a:buNone/>
            </a:pPr>
            <a:r>
              <a:rPr lang="en-US" sz="2200" dirty="0" smtClean="0">
                <a:solidFill>
                  <a:schemeClr val="tx2"/>
                </a:solidFill>
              </a:rPr>
              <a:t>(Reality-based practice, education, research, administration)</a:t>
            </a:r>
          </a:p>
          <a:p>
            <a:pPr lvl="2"/>
            <a:endParaRPr lang="en-US" dirty="0" smtClean="0"/>
          </a:p>
          <a:p>
            <a:endParaRPr lang="en-US" dirty="0"/>
          </a:p>
        </p:txBody>
      </p:sp>
      <p:sp>
        <p:nvSpPr>
          <p:cNvPr id="2" name="Title 1"/>
          <p:cNvSpPr>
            <a:spLocks noGrp="1"/>
          </p:cNvSpPr>
          <p:nvPr>
            <p:ph type="title"/>
          </p:nvPr>
        </p:nvSpPr>
        <p:spPr>
          <a:xfrm>
            <a:off x="228600" y="152400"/>
            <a:ext cx="8077200" cy="1154097"/>
          </a:xfrm>
        </p:spPr>
        <p:txBody>
          <a:bodyPr>
            <a:normAutofit fontScale="90000"/>
          </a:bodyPr>
          <a:lstStyle/>
          <a:p>
            <a:r>
              <a:rPr lang="en-US" sz="4400" dirty="0" smtClean="0"/>
              <a:t>BS RN 1976</a:t>
            </a:r>
            <a:r>
              <a:rPr lang="en-US" sz="6000" dirty="0" smtClean="0"/>
              <a:t/>
            </a:r>
            <a:br>
              <a:rPr lang="en-US" sz="6000" dirty="0" smtClean="0"/>
            </a:br>
            <a:r>
              <a:rPr lang="en-US" dirty="0" smtClean="0"/>
              <a:t>Indiana University Medical Center</a:t>
            </a:r>
            <a:endParaRPr lang="en-US" dirty="0"/>
          </a:p>
        </p:txBody>
      </p:sp>
    </p:spTree>
    <p:extLst>
      <p:ext uri="{BB962C8B-B14F-4D97-AF65-F5344CB8AC3E}">
        <p14:creationId xmlns:p14="http://schemas.microsoft.com/office/powerpoint/2010/main" val="3150898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315200" cy="1154097"/>
          </a:xfrm>
        </p:spPr>
        <p:txBody>
          <a:bodyPr/>
          <a:lstStyle/>
          <a:p>
            <a:r>
              <a:rPr lang="en-US" dirty="0" smtClean="0"/>
              <a:t>IU School of Nursing</a:t>
            </a:r>
            <a:endParaRPr lang="en-US" dirty="0"/>
          </a:p>
        </p:txBody>
      </p:sp>
      <p:sp>
        <p:nvSpPr>
          <p:cNvPr id="3" name="Content Placeholder 2"/>
          <p:cNvSpPr>
            <a:spLocks noGrp="1"/>
          </p:cNvSpPr>
          <p:nvPr>
            <p:ph idx="1"/>
          </p:nvPr>
        </p:nvSpPr>
        <p:spPr>
          <a:xfrm>
            <a:off x="152400" y="2133600"/>
            <a:ext cx="8610600" cy="3539527"/>
          </a:xfrm>
        </p:spPr>
        <p:txBody>
          <a:bodyPr>
            <a:normAutofit/>
          </a:bodyPr>
          <a:lstStyle/>
          <a:p>
            <a:r>
              <a:rPr lang="en-US" sz="3200" dirty="0" smtClean="0"/>
              <a:t>Graduate Education - </a:t>
            </a:r>
            <a:r>
              <a:rPr lang="en-US" sz="3200" dirty="0"/>
              <a:t>Nursing Administration</a:t>
            </a:r>
          </a:p>
          <a:p>
            <a:pPr marL="45720" indent="0">
              <a:buNone/>
            </a:pPr>
            <a:r>
              <a:rPr lang="en-US" sz="2400" i="1" dirty="0" smtClean="0"/>
              <a:t>   Nursing </a:t>
            </a:r>
            <a:r>
              <a:rPr lang="en-US" sz="2400" i="1" dirty="0"/>
              <a:t>Theorists and Their Works (1986) 1</a:t>
            </a:r>
            <a:r>
              <a:rPr lang="en-US" sz="2400" i="1" baseline="30000" dirty="0"/>
              <a:t>st</a:t>
            </a:r>
            <a:r>
              <a:rPr lang="en-US" sz="2400" i="1" dirty="0"/>
              <a:t> </a:t>
            </a:r>
            <a:r>
              <a:rPr lang="en-US" sz="2400" i="1" dirty="0" smtClean="0"/>
              <a:t>edition</a:t>
            </a:r>
            <a:endParaRPr lang="en-US" sz="2400" i="1" dirty="0"/>
          </a:p>
          <a:p>
            <a:pPr marL="45720" indent="0">
              <a:buNone/>
            </a:pPr>
            <a:endParaRPr lang="en-US" sz="3200" dirty="0" smtClean="0"/>
          </a:p>
          <a:p>
            <a:r>
              <a:rPr lang="en-US" sz="3200" dirty="0" smtClean="0"/>
              <a:t>Clinical faculty</a:t>
            </a:r>
          </a:p>
        </p:txBody>
      </p:sp>
    </p:spTree>
    <p:extLst>
      <p:ext uri="{BB962C8B-B14F-4D97-AF65-F5344CB8AC3E}">
        <p14:creationId xmlns:p14="http://schemas.microsoft.com/office/powerpoint/2010/main" val="1074841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2476"/>
            <a:ext cx="8077200" cy="1154097"/>
          </a:xfrm>
        </p:spPr>
        <p:txBody>
          <a:bodyPr>
            <a:normAutofit fontScale="90000"/>
          </a:bodyPr>
          <a:lstStyle/>
          <a:p>
            <a:r>
              <a:rPr lang="en-US" dirty="0" smtClean="0"/>
              <a:t>1976 Professional nursing practice</a:t>
            </a:r>
            <a:br>
              <a:rPr lang="en-US" dirty="0" smtClean="0"/>
            </a:br>
            <a:endParaRPr lang="en-US" dirty="0"/>
          </a:p>
        </p:txBody>
      </p:sp>
      <p:sp>
        <p:nvSpPr>
          <p:cNvPr id="3" name="Content Placeholder 2"/>
          <p:cNvSpPr>
            <a:spLocks noGrp="1"/>
          </p:cNvSpPr>
          <p:nvPr>
            <p:ph idx="1"/>
          </p:nvPr>
        </p:nvSpPr>
        <p:spPr>
          <a:xfrm>
            <a:off x="76200" y="2286000"/>
            <a:ext cx="8991600" cy="4572000"/>
          </a:xfrm>
        </p:spPr>
        <p:txBody>
          <a:bodyPr>
            <a:normAutofit lnSpcReduction="10000"/>
          </a:bodyPr>
          <a:lstStyle/>
          <a:p>
            <a:r>
              <a:rPr lang="en-US" sz="2800" dirty="0" smtClean="0"/>
              <a:t>Patient-centered care</a:t>
            </a:r>
          </a:p>
          <a:p>
            <a:r>
              <a:rPr lang="en-US" sz="2800" dirty="0" smtClean="0"/>
              <a:t>Collaboration with the interdisciplinary team</a:t>
            </a:r>
          </a:p>
          <a:p>
            <a:r>
              <a:rPr lang="en-US" sz="2800" dirty="0" smtClean="0"/>
              <a:t>Best practices</a:t>
            </a:r>
          </a:p>
          <a:p>
            <a:pPr lvl="1"/>
            <a:r>
              <a:rPr lang="en-US" sz="2400" dirty="0" smtClean="0"/>
              <a:t>pain management, interdisciplinary rounds, bedside report, 24 hour chart checks, patient identifiers, </a:t>
            </a:r>
            <a:r>
              <a:rPr lang="en-US" sz="2400" dirty="0" err="1" smtClean="0"/>
              <a:t>etc</a:t>
            </a:r>
            <a:endParaRPr lang="en-US" sz="2400" dirty="0" smtClean="0"/>
          </a:p>
          <a:p>
            <a:r>
              <a:rPr lang="en-US" sz="2800" dirty="0" smtClean="0"/>
              <a:t>Audits </a:t>
            </a:r>
          </a:p>
          <a:p>
            <a:pPr lvl="1"/>
            <a:r>
              <a:rPr lang="en-US" sz="2400" dirty="0"/>
              <a:t>Medication </a:t>
            </a:r>
            <a:r>
              <a:rPr lang="en-US" sz="2400" dirty="0" smtClean="0"/>
              <a:t>errors, falls, </a:t>
            </a:r>
            <a:r>
              <a:rPr lang="en-US" sz="2400" dirty="0" err="1" smtClean="0"/>
              <a:t>etc</a:t>
            </a:r>
            <a:endParaRPr lang="en-US" sz="2400" dirty="0" smtClean="0"/>
          </a:p>
          <a:p>
            <a:r>
              <a:rPr lang="en-US" sz="2800" dirty="0"/>
              <a:t>Hard copy patient medical record, long hand </a:t>
            </a:r>
            <a:r>
              <a:rPr lang="en-US" sz="2800" dirty="0" smtClean="0"/>
              <a:t>notes</a:t>
            </a:r>
          </a:p>
          <a:p>
            <a:pPr marL="45720" indent="0" algn="ctr">
              <a:buNone/>
            </a:pPr>
            <a:r>
              <a:rPr lang="en-US" sz="2800" b="1" dirty="0">
                <a:solidFill>
                  <a:schemeClr val="tx2"/>
                </a:solidFill>
              </a:rPr>
              <a:t>It was natural to think our job was to keep </a:t>
            </a:r>
            <a:r>
              <a:rPr lang="en-US" sz="2800" b="1" dirty="0" smtClean="0">
                <a:solidFill>
                  <a:schemeClr val="tx2"/>
                </a:solidFill>
              </a:rPr>
              <a:t>patients </a:t>
            </a:r>
            <a:r>
              <a:rPr lang="en-US" sz="2800" b="1" dirty="0">
                <a:solidFill>
                  <a:schemeClr val="tx2"/>
                </a:solidFill>
              </a:rPr>
              <a:t>safe</a:t>
            </a:r>
            <a:r>
              <a:rPr lang="en-US" sz="2800" b="1" dirty="0" smtClean="0">
                <a:solidFill>
                  <a:schemeClr val="tx2"/>
                </a:solidFill>
              </a:rPr>
              <a:t>, deliver quality care, </a:t>
            </a:r>
            <a:r>
              <a:rPr lang="en-US" sz="2800" b="1" dirty="0">
                <a:solidFill>
                  <a:schemeClr val="tx2"/>
                </a:solidFill>
              </a:rPr>
              <a:t>be </a:t>
            </a:r>
            <a:r>
              <a:rPr lang="en-US" sz="2800" b="1" dirty="0" smtClean="0">
                <a:solidFill>
                  <a:schemeClr val="tx2"/>
                </a:solidFill>
              </a:rPr>
              <a:t>connected, be genuine</a:t>
            </a:r>
            <a:endParaRPr lang="en-US" sz="2800" b="1" dirty="0">
              <a:solidFill>
                <a:schemeClr val="tx2"/>
              </a:solidFill>
            </a:endParaRPr>
          </a:p>
          <a:p>
            <a:endParaRPr lang="en-US" dirty="0" smtClean="0"/>
          </a:p>
          <a:p>
            <a:pPr lvl="1"/>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30564"/>
            <a:ext cx="2438400" cy="1219200"/>
          </a:xfrm>
          <a:prstGeom prst="rect">
            <a:avLst/>
          </a:prstGeom>
        </p:spPr>
      </p:pic>
      <p:pic>
        <p:nvPicPr>
          <p:cNvPr id="5"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701964"/>
            <a:ext cx="2205182" cy="1676400"/>
          </a:xfrm>
          <a:prstGeom prst="rect">
            <a:avLst/>
          </a:prstGeom>
        </p:spPr>
      </p:pic>
      <p:pic>
        <p:nvPicPr>
          <p:cNvPr id="6"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301173"/>
            <a:ext cx="4114800" cy="685800"/>
          </a:xfrm>
          <a:prstGeom prst="rect">
            <a:avLst/>
          </a:prstGeom>
        </p:spPr>
      </p:pic>
    </p:spTree>
    <p:extLst>
      <p:ext uri="{BB962C8B-B14F-4D97-AF65-F5344CB8AC3E}">
        <p14:creationId xmlns:p14="http://schemas.microsoft.com/office/powerpoint/2010/main" val="3778114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7876"/>
            <a:ext cx="8153400" cy="1154097"/>
          </a:xfrm>
        </p:spPr>
        <p:txBody>
          <a:bodyPr>
            <a:normAutofit fontScale="90000"/>
          </a:bodyPr>
          <a:lstStyle/>
          <a:p>
            <a:r>
              <a:rPr lang="en-US" sz="6000" dirty="0" smtClean="0"/>
              <a:t>             Goodness of Fit </a:t>
            </a:r>
            <a:r>
              <a:rPr lang="en-US" dirty="0" smtClean="0"/>
              <a:t/>
            </a:r>
            <a:br>
              <a:rPr lang="en-US" dirty="0" smtClean="0"/>
            </a:br>
            <a:r>
              <a:rPr lang="en-US" dirty="0" smtClean="0"/>
              <a:t>                                  1989 to present     </a:t>
            </a:r>
            <a:endParaRPr lang="en-US" sz="2800" dirty="0"/>
          </a:p>
        </p:txBody>
      </p:sp>
      <p:sp>
        <p:nvSpPr>
          <p:cNvPr id="3" name="Content Placeholder 2"/>
          <p:cNvSpPr>
            <a:spLocks noGrp="1"/>
          </p:cNvSpPr>
          <p:nvPr>
            <p:ph idx="1"/>
          </p:nvPr>
        </p:nvSpPr>
        <p:spPr>
          <a:xfrm>
            <a:off x="0" y="1780309"/>
            <a:ext cx="8915400" cy="5105400"/>
          </a:xfrm>
        </p:spPr>
        <p:txBody>
          <a:bodyPr>
            <a:normAutofit fontScale="92500" lnSpcReduction="20000"/>
          </a:bodyPr>
          <a:lstStyle/>
          <a:p>
            <a:pPr marL="45720" indent="0">
              <a:buNone/>
            </a:pPr>
            <a:endParaRPr lang="en-US" sz="2800" dirty="0" smtClean="0"/>
          </a:p>
          <a:p>
            <a:pPr marL="45720" indent="0">
              <a:buNone/>
            </a:pPr>
            <a:endParaRPr lang="en-US" sz="2800" dirty="0" smtClean="0"/>
          </a:p>
          <a:p>
            <a:pPr marL="45720" indent="0">
              <a:buNone/>
            </a:pPr>
            <a:r>
              <a:rPr lang="en-US" sz="2800" dirty="0" smtClean="0"/>
              <a:t>Application interview</a:t>
            </a:r>
          </a:p>
          <a:p>
            <a:r>
              <a:rPr lang="en-US" sz="2800" dirty="0" smtClean="0"/>
              <a:t>Philosophy on entry into professional practice?</a:t>
            </a:r>
          </a:p>
          <a:p>
            <a:r>
              <a:rPr lang="en-US" sz="2800" dirty="0" smtClean="0"/>
              <a:t>Value of nursing theory-based education?</a:t>
            </a:r>
          </a:p>
          <a:p>
            <a:r>
              <a:rPr lang="en-US" sz="2800" dirty="0" smtClean="0"/>
              <a:t>Faculty responsibilities – teach, scholarship, service</a:t>
            </a:r>
          </a:p>
          <a:p>
            <a:endParaRPr lang="en-US" sz="2800" dirty="0" smtClean="0"/>
          </a:p>
          <a:p>
            <a:r>
              <a:rPr lang="en-US" sz="2800" dirty="0" smtClean="0"/>
              <a:t>Medical-surgical </a:t>
            </a:r>
          </a:p>
          <a:p>
            <a:r>
              <a:rPr lang="en-US" sz="2800" dirty="0" smtClean="0"/>
              <a:t>300 </a:t>
            </a:r>
            <a:r>
              <a:rPr lang="en-US" sz="2800" dirty="0"/>
              <a:t>level concepts &amp; </a:t>
            </a:r>
            <a:r>
              <a:rPr lang="en-US" sz="2800" dirty="0" smtClean="0"/>
              <a:t>theories</a:t>
            </a:r>
          </a:p>
          <a:p>
            <a:r>
              <a:rPr lang="en-US" sz="2800" dirty="0" smtClean="0"/>
              <a:t>300 level transcultural healthcare</a:t>
            </a:r>
          </a:p>
          <a:p>
            <a:r>
              <a:rPr lang="en-US" sz="2800" dirty="0" smtClean="0"/>
              <a:t>400 </a:t>
            </a:r>
            <a:r>
              <a:rPr lang="en-US" sz="2800" dirty="0"/>
              <a:t>level leadership in </a:t>
            </a:r>
            <a:r>
              <a:rPr lang="en-US" sz="2800" dirty="0" smtClean="0"/>
              <a:t>nursing</a:t>
            </a:r>
          </a:p>
          <a:p>
            <a:endParaRPr lang="en-US" sz="2800" dirty="0" smtClean="0"/>
          </a:p>
          <a:p>
            <a:pPr marL="45720" indent="0" algn="r">
              <a:buNone/>
            </a:pPr>
            <a:r>
              <a:rPr lang="en-US" sz="2200" dirty="0" smtClean="0"/>
              <a:t>(Beckman, </a:t>
            </a:r>
            <a:r>
              <a:rPr lang="en-US" sz="2200" dirty="0" err="1" smtClean="0"/>
              <a:t>Boxley-Harges</a:t>
            </a:r>
            <a:r>
              <a:rPr lang="en-US" sz="2200" dirty="0" smtClean="0"/>
              <a:t>, &amp; </a:t>
            </a:r>
            <a:r>
              <a:rPr lang="en-US" sz="2200" dirty="0" err="1"/>
              <a:t>Kaskel</a:t>
            </a:r>
            <a:r>
              <a:rPr lang="en-US" sz="2200" dirty="0" smtClean="0"/>
              <a:t>, 2012)</a:t>
            </a:r>
            <a:endParaRPr lang="en-US" sz="2200" dirty="0"/>
          </a:p>
          <a:p>
            <a:pPr marL="45720" indent="0">
              <a:buNone/>
            </a:pPr>
            <a:endParaRPr lang="en-US" sz="2800" dirty="0" smtClean="0"/>
          </a:p>
          <a:p>
            <a:pPr lvl="1"/>
            <a:endParaRPr lang="en-US" dirty="0"/>
          </a:p>
          <a:p>
            <a:pPr marL="320040" lvl="1" indent="0">
              <a:buNone/>
            </a:pPr>
            <a:endParaRPr lang="en-US" dirty="0"/>
          </a:p>
          <a:p>
            <a:pPr marL="45720" indent="0">
              <a:buNone/>
            </a:pPr>
            <a:endParaRPr lang="en-US" dirty="0" smtClean="0"/>
          </a:p>
          <a:p>
            <a:pPr marL="411480" lvl="2"/>
            <a:endParaRPr lang="en-US" i="1" dirty="0"/>
          </a:p>
          <a:p>
            <a:endParaRPr lang="en-US" dirty="0" smtClean="0"/>
          </a:p>
          <a:p>
            <a:endParaRPr lang="en-US" dirty="0" smtClean="0"/>
          </a:p>
          <a:p>
            <a:pPr marL="320040" lvl="1" indent="0">
              <a:buNone/>
            </a:pPr>
            <a:endParaRPr lang="en-US" dirty="0" smtClean="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2124075" cy="2152650"/>
          </a:xfrm>
          <a:prstGeom prst="rect">
            <a:avLst/>
          </a:prstGeom>
        </p:spPr>
      </p:pic>
    </p:spTree>
    <p:extLst>
      <p:ext uri="{BB962C8B-B14F-4D97-AF65-F5344CB8AC3E}">
        <p14:creationId xmlns:p14="http://schemas.microsoft.com/office/powerpoint/2010/main" val="2311741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164"/>
            <a:ext cx="8458200" cy="1752600"/>
          </a:xfrm>
        </p:spPr>
        <p:txBody>
          <a:bodyPr>
            <a:normAutofit/>
          </a:bodyPr>
          <a:lstStyle/>
          <a:p>
            <a:pPr algn="r"/>
            <a:r>
              <a:rPr lang="en-US" sz="5300" i="1" dirty="0" smtClean="0"/>
              <a:t>Theory Inspires Excellence</a:t>
            </a:r>
            <a:r>
              <a:rPr lang="en-US" sz="3200" i="1" dirty="0" smtClean="0"/>
              <a:t/>
            </a:r>
            <a:br>
              <a:rPr lang="en-US" sz="3200" i="1" dirty="0" smtClean="0"/>
            </a:br>
            <a:r>
              <a:rPr lang="en-US" sz="3200" i="1" dirty="0" smtClean="0"/>
              <a:t>(</a:t>
            </a:r>
            <a:r>
              <a:rPr lang="en-US" sz="3100" i="1" dirty="0" err="1" smtClean="0"/>
              <a:t>Neuman</a:t>
            </a:r>
            <a:r>
              <a:rPr lang="en-US" sz="3100" i="1" dirty="0" smtClean="0"/>
              <a:t> 1989, </a:t>
            </a:r>
            <a:r>
              <a:rPr lang="en-US" sz="3100" dirty="0" smtClean="0"/>
              <a:t>p.26)</a:t>
            </a:r>
            <a:endParaRPr lang="en-US" sz="31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981200"/>
            <a:ext cx="7848599" cy="4784725"/>
          </a:xfrm>
        </p:spPr>
      </p:pic>
    </p:spTree>
    <p:extLst>
      <p:ext uri="{BB962C8B-B14F-4D97-AF65-F5344CB8AC3E}">
        <p14:creationId xmlns:p14="http://schemas.microsoft.com/office/powerpoint/2010/main" val="1889207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182" y="76200"/>
            <a:ext cx="8458200" cy="1784412"/>
          </a:xfrm>
        </p:spPr>
        <p:txBody>
          <a:bodyPr>
            <a:normAutofit/>
          </a:bodyPr>
          <a:lstStyle/>
          <a:p>
            <a:pPr algn="r"/>
            <a:r>
              <a:rPr lang="en-US" sz="4800" dirty="0" smtClean="0"/>
              <a:t>Colleagues Inspire Excellence</a:t>
            </a:r>
            <a:r>
              <a:rPr lang="en-US" dirty="0" smtClean="0"/>
              <a:t/>
            </a:r>
            <a:br>
              <a:rPr lang="en-US" dirty="0" smtClean="0"/>
            </a:br>
            <a:r>
              <a:rPr lang="en-US" sz="2800" dirty="0" smtClean="0"/>
              <a:t>(Neuman,1989, p.302) </a:t>
            </a:r>
            <a:br>
              <a:rPr lang="en-US" sz="2800" dirty="0" smtClean="0"/>
            </a:br>
            <a:r>
              <a:rPr lang="en-US" sz="3100" b="1" dirty="0" err="1" smtClean="0"/>
              <a:t>Sanna</a:t>
            </a:r>
            <a:r>
              <a:rPr lang="en-US" sz="3100" b="1" dirty="0" smtClean="0"/>
              <a:t> </a:t>
            </a:r>
            <a:r>
              <a:rPr lang="en-US" sz="3100" b="1" dirty="0" err="1"/>
              <a:t>Boxley-Harges</a:t>
            </a:r>
            <a:endParaRPr lang="en-US" sz="31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2133600"/>
            <a:ext cx="7162800" cy="4648200"/>
          </a:xfrm>
        </p:spPr>
      </p:pic>
    </p:spTree>
    <p:extLst>
      <p:ext uri="{BB962C8B-B14F-4D97-AF65-F5344CB8AC3E}">
        <p14:creationId xmlns:p14="http://schemas.microsoft.com/office/powerpoint/2010/main" val="2877945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305800" cy="990600"/>
          </a:xfrm>
        </p:spPr>
        <p:txBody>
          <a:bodyPr>
            <a:normAutofit/>
          </a:bodyPr>
          <a:lstStyle/>
          <a:p>
            <a:r>
              <a:rPr lang="en-US" sz="4400" dirty="0" smtClean="0"/>
              <a:t>Academy – Scholarship</a:t>
            </a:r>
            <a:endParaRPr lang="en-US" sz="4400" dirty="0"/>
          </a:p>
        </p:txBody>
      </p:sp>
      <p:sp>
        <p:nvSpPr>
          <p:cNvPr id="3" name="Content Placeholder 2"/>
          <p:cNvSpPr>
            <a:spLocks noGrp="1"/>
          </p:cNvSpPr>
          <p:nvPr>
            <p:ph idx="1"/>
          </p:nvPr>
        </p:nvSpPr>
        <p:spPr>
          <a:xfrm>
            <a:off x="-76200" y="1371600"/>
            <a:ext cx="9303328" cy="5410200"/>
          </a:xfrm>
        </p:spPr>
        <p:txBody>
          <a:bodyPr>
            <a:normAutofit fontScale="62500" lnSpcReduction="20000"/>
          </a:bodyPr>
          <a:lstStyle/>
          <a:p>
            <a:pPr lvl="1"/>
            <a:r>
              <a:rPr lang="en-US" sz="4100" dirty="0" smtClean="0"/>
              <a:t>Presentations – local, regional, international</a:t>
            </a:r>
          </a:p>
          <a:p>
            <a:pPr marL="320040" lvl="1" indent="0">
              <a:buNone/>
            </a:pPr>
            <a:r>
              <a:rPr lang="en-US" sz="2600" dirty="0"/>
              <a:t> </a:t>
            </a:r>
            <a:r>
              <a:rPr lang="en-US" sz="2600" dirty="0" smtClean="0"/>
              <a:t>   </a:t>
            </a:r>
            <a:r>
              <a:rPr lang="en-US" sz="3200" dirty="0" smtClean="0"/>
              <a:t>3</a:t>
            </a:r>
            <a:r>
              <a:rPr lang="en-US" sz="3200" baseline="30000" dirty="0" smtClean="0"/>
              <a:t>rd</a:t>
            </a:r>
            <a:r>
              <a:rPr lang="en-US" sz="3200" dirty="0" smtClean="0"/>
              <a:t> </a:t>
            </a:r>
            <a:r>
              <a:rPr lang="en-US" sz="3200" dirty="0"/>
              <a:t>NSM Symposium in Dayton, Ohio</a:t>
            </a:r>
          </a:p>
          <a:p>
            <a:pPr marL="502920" lvl="2" indent="0">
              <a:buNone/>
            </a:pPr>
            <a:endParaRPr lang="en-US" sz="2600" b="1" i="1" dirty="0">
              <a:solidFill>
                <a:schemeClr val="tx2"/>
              </a:solidFill>
            </a:endParaRPr>
          </a:p>
          <a:p>
            <a:pPr marL="502920" lvl="2" indent="0">
              <a:buNone/>
            </a:pPr>
            <a:r>
              <a:rPr lang="en-US" sz="3600" b="1" i="1" dirty="0">
                <a:solidFill>
                  <a:schemeClr val="tx2"/>
                </a:solidFill>
              </a:rPr>
              <a:t>I am so proud of your work at IPFW, please say hello to Elaine </a:t>
            </a:r>
            <a:r>
              <a:rPr lang="en-US" sz="2600" b="1" dirty="0">
                <a:solidFill>
                  <a:schemeClr val="tx2"/>
                </a:solidFill>
              </a:rPr>
              <a:t>(</a:t>
            </a:r>
            <a:r>
              <a:rPr lang="en-US" sz="2600" b="1" dirty="0" err="1">
                <a:solidFill>
                  <a:schemeClr val="tx2"/>
                </a:solidFill>
              </a:rPr>
              <a:t>B.Neuman</a:t>
            </a:r>
            <a:r>
              <a:rPr lang="en-US" sz="2600" b="1" dirty="0">
                <a:solidFill>
                  <a:schemeClr val="tx2"/>
                </a:solidFill>
              </a:rPr>
              <a:t>)</a:t>
            </a:r>
          </a:p>
          <a:p>
            <a:pPr marL="502920" lvl="2" indent="0">
              <a:buNone/>
            </a:pPr>
            <a:endParaRPr lang="en-US" sz="2600" b="1" i="1" dirty="0">
              <a:solidFill>
                <a:schemeClr val="tx2"/>
              </a:solidFill>
            </a:endParaRPr>
          </a:p>
          <a:p>
            <a:pPr marL="502920" lvl="2" indent="0">
              <a:buNone/>
            </a:pPr>
            <a:r>
              <a:rPr lang="en-US" sz="3600" b="1" i="1" dirty="0">
                <a:solidFill>
                  <a:schemeClr val="tx2"/>
                </a:solidFill>
              </a:rPr>
              <a:t>I would be delighted to work with you </a:t>
            </a:r>
            <a:r>
              <a:rPr lang="en-US" sz="2600" b="1" dirty="0">
                <a:solidFill>
                  <a:schemeClr val="tx2"/>
                </a:solidFill>
              </a:rPr>
              <a:t>(</a:t>
            </a:r>
            <a:r>
              <a:rPr lang="en-US" sz="2600" b="1" dirty="0" err="1">
                <a:solidFill>
                  <a:schemeClr val="tx2"/>
                </a:solidFill>
              </a:rPr>
              <a:t>L.Lowry</a:t>
            </a:r>
            <a:r>
              <a:rPr lang="en-US" sz="2600" b="1" dirty="0">
                <a:solidFill>
                  <a:schemeClr val="tx2"/>
                </a:solidFill>
              </a:rPr>
              <a:t>)</a:t>
            </a:r>
          </a:p>
          <a:p>
            <a:pPr marL="502920" lvl="2" indent="0">
              <a:buNone/>
            </a:pPr>
            <a:endParaRPr lang="en-US" sz="2600" b="1" i="1" dirty="0">
              <a:solidFill>
                <a:schemeClr val="tx2"/>
              </a:solidFill>
            </a:endParaRPr>
          </a:p>
          <a:p>
            <a:pPr marL="502920" lvl="2" indent="0">
              <a:buNone/>
            </a:pPr>
            <a:r>
              <a:rPr lang="en-US" sz="3600" dirty="0">
                <a:solidFill>
                  <a:schemeClr val="tx2"/>
                </a:solidFill>
              </a:rPr>
              <a:t>Encouragement, advice, guidance, &amp; caring </a:t>
            </a:r>
            <a:r>
              <a:rPr lang="en-US" sz="3600" dirty="0" smtClean="0">
                <a:solidFill>
                  <a:schemeClr val="tx2"/>
                </a:solidFill>
              </a:rPr>
              <a:t>attitude</a:t>
            </a:r>
          </a:p>
          <a:p>
            <a:pPr marL="502920" lvl="2" indent="0">
              <a:buNone/>
            </a:pPr>
            <a:endParaRPr lang="en-US" sz="3600" dirty="0">
              <a:solidFill>
                <a:schemeClr val="tx2"/>
              </a:solidFill>
            </a:endParaRPr>
          </a:p>
          <a:p>
            <a:pPr marL="502920" lvl="2" indent="0">
              <a:buNone/>
            </a:pPr>
            <a:r>
              <a:rPr lang="en-US" sz="3800" dirty="0" smtClean="0">
                <a:solidFill>
                  <a:schemeClr val="tx2"/>
                </a:solidFill>
              </a:rPr>
              <a:t>People, values, standards, and NSM-based program outcomes</a:t>
            </a:r>
          </a:p>
          <a:p>
            <a:pPr marL="502920" lvl="2" indent="0">
              <a:buNone/>
            </a:pPr>
            <a:endParaRPr lang="en-US" sz="4100" dirty="0" smtClean="0"/>
          </a:p>
          <a:p>
            <a:pPr lvl="1"/>
            <a:r>
              <a:rPr lang="en-US" sz="4100" dirty="0" smtClean="0"/>
              <a:t>Publications </a:t>
            </a:r>
          </a:p>
          <a:p>
            <a:pPr marL="320040" lvl="1" indent="0">
              <a:buNone/>
            </a:pPr>
            <a:r>
              <a:rPr lang="en-US" sz="3800" i="1" dirty="0" smtClean="0"/>
              <a:t>Nursing </a:t>
            </a:r>
            <a:r>
              <a:rPr lang="en-US" sz="3800" i="1" dirty="0"/>
              <a:t>Theorists and Their Works </a:t>
            </a:r>
            <a:r>
              <a:rPr lang="en-US" sz="3800" dirty="0"/>
              <a:t>(1994)</a:t>
            </a:r>
          </a:p>
          <a:p>
            <a:pPr marL="320040" lvl="1" indent="0">
              <a:buNone/>
            </a:pPr>
            <a:endParaRPr lang="en-US" sz="3800" dirty="0"/>
          </a:p>
          <a:p>
            <a:pPr marL="320040" lvl="1" indent="0">
              <a:buNone/>
            </a:pPr>
            <a:r>
              <a:rPr lang="en-US" sz="3800" i="1" dirty="0"/>
              <a:t>The </a:t>
            </a:r>
            <a:r>
              <a:rPr lang="en-US" sz="3800" i="1" dirty="0" err="1"/>
              <a:t>Neuman</a:t>
            </a:r>
            <a:r>
              <a:rPr lang="en-US" sz="3800" i="1" dirty="0"/>
              <a:t> Systems Model and Nursing Education </a:t>
            </a:r>
            <a:r>
              <a:rPr lang="en-US" sz="3800" dirty="0"/>
              <a:t>(1998)</a:t>
            </a:r>
          </a:p>
          <a:p>
            <a:pPr lvl="1"/>
            <a:endParaRPr lang="en-US" sz="3800" dirty="0" smtClean="0"/>
          </a:p>
          <a:p>
            <a:pPr lvl="1"/>
            <a:endParaRPr lang="en-US" sz="2800" dirty="0"/>
          </a:p>
          <a:p>
            <a:endParaRPr lang="en-US" dirty="0"/>
          </a:p>
        </p:txBody>
      </p:sp>
    </p:spTree>
    <p:extLst>
      <p:ext uri="{BB962C8B-B14F-4D97-AF65-F5344CB8AC3E}">
        <p14:creationId xmlns:p14="http://schemas.microsoft.com/office/powerpoint/2010/main" val="2358785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458200" cy="2590800"/>
          </a:xfrm>
        </p:spPr>
        <p:txBody>
          <a:bodyPr>
            <a:noAutofit/>
          </a:bodyPr>
          <a:lstStyle/>
          <a:p>
            <a:pPr lvl="1" algn="l" rtl="0">
              <a:spcBef>
                <a:spcPct val="0"/>
              </a:spcBef>
            </a:pPr>
            <a:r>
              <a:rPr lang="en-US" sz="4800" dirty="0" smtClean="0"/>
              <a:t/>
            </a:r>
            <a:br>
              <a:rPr lang="en-US" sz="4800" dirty="0" smtClean="0"/>
            </a:br>
            <a:r>
              <a:rPr lang="en-US" sz="4800" dirty="0" smtClean="0"/>
              <a:t>Research Inspires Excellence</a:t>
            </a:r>
            <a:br>
              <a:rPr lang="en-US" sz="4800" dirty="0" smtClean="0"/>
            </a:br>
            <a:r>
              <a:rPr lang="en-US" sz="2800" dirty="0" smtClean="0"/>
              <a:t>Seek </a:t>
            </a:r>
            <a:r>
              <a:rPr lang="en-US" sz="2800" dirty="0"/>
              <a:t>to know and </a:t>
            </a:r>
            <a:r>
              <a:rPr lang="en-US" sz="2800" dirty="0" smtClean="0"/>
              <a:t>understand</a:t>
            </a:r>
            <a:r>
              <a:rPr lang="en-US" sz="2800" dirty="0"/>
              <a:t/>
            </a:r>
            <a:br>
              <a:rPr lang="en-US" sz="2800" dirty="0"/>
            </a:br>
            <a:r>
              <a:rPr lang="en-US" sz="4800" dirty="0" smtClean="0"/>
              <a:t/>
            </a:r>
            <a:br>
              <a:rPr lang="en-US" sz="4800" dirty="0" smtClean="0"/>
            </a:br>
            <a:endParaRPr lang="en-US" sz="4800" dirty="0"/>
          </a:p>
        </p:txBody>
      </p:sp>
      <p:sp>
        <p:nvSpPr>
          <p:cNvPr id="3" name="Content Placeholder 2"/>
          <p:cNvSpPr>
            <a:spLocks noGrp="1"/>
          </p:cNvSpPr>
          <p:nvPr>
            <p:ph idx="1"/>
          </p:nvPr>
        </p:nvSpPr>
        <p:spPr>
          <a:xfrm>
            <a:off x="76200" y="1676400"/>
            <a:ext cx="8763000" cy="5410200"/>
          </a:xfrm>
        </p:spPr>
        <p:txBody>
          <a:bodyPr>
            <a:normAutofit/>
          </a:bodyPr>
          <a:lstStyle/>
          <a:p>
            <a:pPr marL="45720" indent="0">
              <a:buNone/>
            </a:pPr>
            <a:r>
              <a:rPr lang="en-US" sz="3600" dirty="0" smtClean="0"/>
              <a:t>NSM-based program outcomes</a:t>
            </a:r>
            <a:endParaRPr lang="en-US" sz="3500" dirty="0" smtClean="0"/>
          </a:p>
          <a:p>
            <a:pPr lvl="1"/>
            <a:r>
              <a:rPr lang="en-US" sz="2800" dirty="0" smtClean="0"/>
              <a:t>LJNMEI replication study</a:t>
            </a:r>
          </a:p>
          <a:p>
            <a:pPr lvl="1"/>
            <a:r>
              <a:rPr lang="en-US" sz="2800" dirty="0" smtClean="0"/>
              <a:t>At graduation &amp; 9 months after graduation</a:t>
            </a:r>
          </a:p>
          <a:p>
            <a:pPr lvl="1"/>
            <a:r>
              <a:rPr lang="en-US" sz="2800" dirty="0" smtClean="0"/>
              <a:t>Graduates positive, reveal learning, value NSM</a:t>
            </a:r>
          </a:p>
          <a:p>
            <a:pPr lvl="1"/>
            <a:r>
              <a:rPr lang="en-US" sz="2800" dirty="0" smtClean="0"/>
              <a:t>Alumni more positive ratings using NSM as a guiding framework for professional nursing practice</a:t>
            </a:r>
          </a:p>
          <a:p>
            <a:pPr marL="320040" lvl="1" indent="0">
              <a:buNone/>
            </a:pPr>
            <a:endParaRPr lang="en-US" sz="2800" dirty="0" smtClean="0"/>
          </a:p>
          <a:p>
            <a:pPr marL="320040" lvl="1" indent="0">
              <a:buNone/>
            </a:pPr>
            <a:r>
              <a:rPr lang="en-US" sz="3000" dirty="0" smtClean="0"/>
              <a:t>Internalization of the NSM became stronger after graduation when working as a registered nurse</a:t>
            </a:r>
          </a:p>
          <a:p>
            <a:pPr marL="320040" lvl="1" indent="0" algn="r">
              <a:buNone/>
            </a:pPr>
            <a:r>
              <a:rPr lang="de-DE" sz="2000" dirty="0" smtClean="0"/>
              <a:t>(Beckman</a:t>
            </a:r>
            <a:r>
              <a:rPr lang="de-DE" sz="2000" dirty="0"/>
              <a:t>, </a:t>
            </a:r>
            <a:r>
              <a:rPr lang="de-DE" sz="2000" dirty="0" smtClean="0"/>
              <a:t>Boxley-Harges</a:t>
            </a:r>
            <a:r>
              <a:rPr lang="de-DE" sz="2000" dirty="0"/>
              <a:t>, </a:t>
            </a:r>
            <a:r>
              <a:rPr lang="de-DE" sz="2000" dirty="0" smtClean="0"/>
              <a:t>Bruick-Sorge, </a:t>
            </a:r>
            <a:r>
              <a:rPr lang="de-DE" sz="2000" dirty="0"/>
              <a:t>&amp; Eichenauer</a:t>
            </a:r>
            <a:r>
              <a:rPr lang="de-DE" sz="2000" dirty="0" smtClean="0"/>
              <a:t>, </a:t>
            </a:r>
            <a:r>
              <a:rPr lang="en-US" sz="2000" dirty="0" smtClean="0"/>
              <a:t>1998)</a:t>
            </a:r>
          </a:p>
          <a:p>
            <a:endParaRPr lang="en-US" sz="2800" dirty="0" smtClean="0"/>
          </a:p>
          <a:p>
            <a:pPr marL="320040" lvl="1" indent="0">
              <a:buNone/>
            </a:pPr>
            <a:endParaRPr lang="en-US" sz="2800" dirty="0" smtClean="0"/>
          </a:p>
          <a:p>
            <a:pPr marL="320040" lvl="1" indent="0">
              <a:buNone/>
            </a:pPr>
            <a:endParaRPr lang="en-US" dirty="0"/>
          </a:p>
        </p:txBody>
      </p:sp>
    </p:spTree>
    <p:extLst>
      <p:ext uri="{BB962C8B-B14F-4D97-AF65-F5344CB8AC3E}">
        <p14:creationId xmlns:p14="http://schemas.microsoft.com/office/powerpoint/2010/main" val="1945243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3400"/>
            <a:ext cx="8686800" cy="1604425"/>
          </a:xfrm>
        </p:spPr>
        <p:txBody>
          <a:bodyPr>
            <a:normAutofit/>
          </a:bodyPr>
          <a:lstStyle/>
          <a:p>
            <a:r>
              <a:rPr lang="en-US" sz="6000" i="1" dirty="0" smtClean="0"/>
              <a:t>Inspirations in Education</a:t>
            </a:r>
            <a:endParaRPr lang="en-US" sz="6000" i="1" dirty="0"/>
          </a:p>
        </p:txBody>
      </p:sp>
      <p:sp>
        <p:nvSpPr>
          <p:cNvPr id="3" name="Subtitle 2"/>
          <p:cNvSpPr>
            <a:spLocks noGrp="1"/>
          </p:cNvSpPr>
          <p:nvPr>
            <p:ph type="subTitle" idx="1"/>
          </p:nvPr>
        </p:nvSpPr>
        <p:spPr>
          <a:xfrm>
            <a:off x="381000" y="2667000"/>
            <a:ext cx="8305800" cy="2514600"/>
          </a:xfrm>
        </p:spPr>
        <p:txBody>
          <a:bodyPr>
            <a:noAutofit/>
          </a:bodyPr>
          <a:lstStyle/>
          <a:p>
            <a:pPr algn="ctr"/>
            <a:r>
              <a:rPr lang="en-US" sz="2800" dirty="0" smtClean="0"/>
              <a:t>Sarah Beckman, MSN, BS, RN</a:t>
            </a:r>
          </a:p>
          <a:p>
            <a:pPr algn="ctr"/>
            <a:r>
              <a:rPr lang="en-US" sz="2400" dirty="0" smtClean="0"/>
              <a:t>Associate Professor</a:t>
            </a:r>
          </a:p>
          <a:p>
            <a:pPr algn="ctr"/>
            <a:r>
              <a:rPr lang="en-US" sz="2400" dirty="0" smtClean="0"/>
              <a:t>NSM Trustee</a:t>
            </a:r>
            <a:endParaRPr lang="en-US" sz="24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4343400"/>
            <a:ext cx="2124075" cy="2152650"/>
          </a:xfrm>
          <a:prstGeom prst="rect">
            <a:avLst/>
          </a:prstGeom>
        </p:spPr>
      </p:pic>
    </p:spTree>
    <p:extLst>
      <p:ext uri="{BB962C8B-B14F-4D97-AF65-F5344CB8AC3E}">
        <p14:creationId xmlns:p14="http://schemas.microsoft.com/office/powerpoint/2010/main" val="3947602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305800" cy="1524000"/>
          </a:xfrm>
        </p:spPr>
        <p:txBody>
          <a:bodyPr>
            <a:normAutofit/>
          </a:bodyPr>
          <a:lstStyle/>
          <a:p>
            <a:r>
              <a:rPr lang="en-US" dirty="0" smtClean="0"/>
              <a:t>          -based curriculum</a:t>
            </a:r>
            <a:br>
              <a:rPr lang="en-US" dirty="0" smtClean="0"/>
            </a:br>
            <a:r>
              <a:rPr lang="en-US" dirty="0" smtClean="0"/>
              <a:t>           Teaching, research, service</a:t>
            </a:r>
            <a:endParaRPr lang="en-US" dirty="0"/>
          </a:p>
        </p:txBody>
      </p:sp>
      <p:sp>
        <p:nvSpPr>
          <p:cNvPr id="3" name="Content Placeholder 2"/>
          <p:cNvSpPr>
            <a:spLocks noGrp="1"/>
          </p:cNvSpPr>
          <p:nvPr>
            <p:ph idx="1"/>
          </p:nvPr>
        </p:nvSpPr>
        <p:spPr>
          <a:xfrm>
            <a:off x="76200" y="1905000"/>
            <a:ext cx="8610600" cy="4876800"/>
          </a:xfrm>
        </p:spPr>
        <p:txBody>
          <a:bodyPr>
            <a:normAutofit/>
          </a:bodyPr>
          <a:lstStyle/>
          <a:p>
            <a:r>
              <a:rPr lang="en-US" sz="3600" dirty="0" smtClean="0"/>
              <a:t>NSM Spirituality </a:t>
            </a:r>
            <a:endParaRPr lang="en-US" sz="3600" dirty="0"/>
          </a:p>
          <a:p>
            <a:pPr lvl="1"/>
            <a:r>
              <a:rPr lang="en-US" sz="3600" dirty="0" smtClean="0"/>
              <a:t>Research</a:t>
            </a:r>
          </a:p>
          <a:p>
            <a:pPr marL="320040" lvl="1" indent="0">
              <a:buNone/>
            </a:pPr>
            <a:r>
              <a:rPr lang="en-US" sz="2200" dirty="0" smtClean="0"/>
              <a:t>    (Salmon</a:t>
            </a:r>
            <a:r>
              <a:rPr lang="en-US" sz="2200" dirty="0"/>
              <a:t>, </a:t>
            </a:r>
            <a:r>
              <a:rPr lang="en-US" sz="2200" dirty="0" err="1" smtClean="0"/>
              <a:t>Bruik-Sorge</a:t>
            </a:r>
            <a:r>
              <a:rPr lang="en-US" sz="2200" dirty="0" smtClean="0"/>
              <a:t>, </a:t>
            </a:r>
            <a:r>
              <a:rPr lang="en-US" sz="2200" dirty="0"/>
              <a:t>Beckman, </a:t>
            </a:r>
            <a:r>
              <a:rPr lang="en-US" sz="2200" dirty="0" smtClean="0"/>
              <a:t>&amp; </a:t>
            </a:r>
            <a:r>
              <a:rPr lang="en-US" sz="2200" dirty="0" err="1"/>
              <a:t>Boxley-Harges</a:t>
            </a:r>
            <a:r>
              <a:rPr lang="en-US" sz="2200" dirty="0" smtClean="0"/>
              <a:t>, 2010)</a:t>
            </a:r>
          </a:p>
          <a:p>
            <a:pPr marL="320040" lvl="1" indent="0">
              <a:buNone/>
            </a:pPr>
            <a:endParaRPr lang="en-US" sz="2200" dirty="0" smtClean="0"/>
          </a:p>
          <a:p>
            <a:pPr lvl="1"/>
            <a:r>
              <a:rPr lang="en-US" sz="3600" dirty="0" smtClean="0"/>
              <a:t>Teaching</a:t>
            </a:r>
          </a:p>
          <a:p>
            <a:pPr marL="320040" lvl="1" indent="0">
              <a:buNone/>
            </a:pPr>
            <a:r>
              <a:rPr lang="en-US" sz="2200" dirty="0" smtClean="0"/>
              <a:t>   (Beckman</a:t>
            </a:r>
            <a:r>
              <a:rPr lang="en-US" sz="2200" dirty="0"/>
              <a:t>, </a:t>
            </a:r>
            <a:r>
              <a:rPr lang="en-US" sz="2200" dirty="0" err="1" smtClean="0"/>
              <a:t>Boxley-Harges</a:t>
            </a:r>
            <a:r>
              <a:rPr lang="en-US" sz="2200" dirty="0"/>
              <a:t>, </a:t>
            </a:r>
            <a:r>
              <a:rPr lang="en-US" sz="2200" dirty="0" err="1" smtClean="0"/>
              <a:t>Bruick-Sorge</a:t>
            </a:r>
            <a:r>
              <a:rPr lang="en-US" sz="2200" dirty="0" smtClean="0"/>
              <a:t>, </a:t>
            </a:r>
            <a:r>
              <a:rPr lang="en-US" sz="2200" dirty="0"/>
              <a:t>&amp; Salmon</a:t>
            </a:r>
            <a:r>
              <a:rPr lang="en-US" sz="2200" dirty="0" smtClean="0"/>
              <a:t>, 2007)</a:t>
            </a:r>
          </a:p>
          <a:p>
            <a:pPr marL="320040" lvl="1" indent="0">
              <a:buNone/>
            </a:pPr>
            <a:endParaRPr lang="en-US" sz="2200" dirty="0" smtClean="0"/>
          </a:p>
          <a:p>
            <a:pPr lvl="1"/>
            <a:r>
              <a:rPr lang="en-US" sz="3600" dirty="0" smtClean="0"/>
              <a:t>Service</a:t>
            </a:r>
          </a:p>
          <a:p>
            <a:pPr marL="320040" lvl="1" indent="0">
              <a:buNone/>
            </a:pPr>
            <a:r>
              <a:rPr lang="en-US" sz="2200" dirty="0" smtClean="0"/>
              <a:t>    NSM symposia, STTI conventions, Lilly Teaching conferences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10668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501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7772400" cy="1154097"/>
          </a:xfrm>
        </p:spPr>
        <p:txBody>
          <a:bodyPr>
            <a:normAutofit fontScale="90000"/>
          </a:bodyPr>
          <a:lstStyle/>
          <a:p>
            <a:pPr algn="ctr"/>
            <a:r>
              <a:rPr lang="en-US" sz="6000" dirty="0" smtClean="0"/>
              <a:t>1976 to 2013 </a:t>
            </a:r>
            <a:br>
              <a:rPr lang="en-US" sz="6000" dirty="0" smtClean="0"/>
            </a:br>
            <a:r>
              <a:rPr lang="en-US" sz="6000" dirty="0" smtClean="0"/>
              <a:t>Fast forward </a:t>
            </a:r>
            <a:endParaRPr lang="en-US" sz="6000" dirty="0"/>
          </a:p>
        </p:txBody>
      </p:sp>
      <p:sp>
        <p:nvSpPr>
          <p:cNvPr id="3" name="Content Placeholder 2"/>
          <p:cNvSpPr>
            <a:spLocks noGrp="1"/>
          </p:cNvSpPr>
          <p:nvPr>
            <p:ph idx="1"/>
          </p:nvPr>
        </p:nvSpPr>
        <p:spPr>
          <a:xfrm>
            <a:off x="152400" y="2133600"/>
            <a:ext cx="8534400" cy="4953000"/>
          </a:xfrm>
        </p:spPr>
        <p:txBody>
          <a:bodyPr/>
          <a:lstStyle/>
          <a:p>
            <a:r>
              <a:rPr lang="en-US" sz="4000" dirty="0" smtClean="0"/>
              <a:t>Recall 1976 Professional Practice</a:t>
            </a:r>
          </a:p>
          <a:p>
            <a:endParaRPr lang="en-US" sz="4000" dirty="0"/>
          </a:p>
          <a:p>
            <a:r>
              <a:rPr lang="en-US" sz="4000" dirty="0" smtClean="0"/>
              <a:t>Some things very similar</a:t>
            </a:r>
          </a:p>
          <a:p>
            <a:r>
              <a:rPr lang="en-US" sz="4000" dirty="0" smtClean="0"/>
              <a:t>Some things very different</a:t>
            </a:r>
          </a:p>
          <a:p>
            <a:pPr marL="45720" indent="0">
              <a:buNone/>
            </a:pPr>
            <a:endParaRPr lang="en-US" dirty="0"/>
          </a:p>
        </p:txBody>
      </p:sp>
    </p:spTree>
    <p:extLst>
      <p:ext uri="{BB962C8B-B14F-4D97-AF65-F5344CB8AC3E}">
        <p14:creationId xmlns:p14="http://schemas.microsoft.com/office/powerpoint/2010/main" val="1249252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600200"/>
            <a:ext cx="3364992" cy="621792"/>
          </a:xfrm>
        </p:spPr>
        <p:txBody>
          <a:bodyPr/>
          <a:lstStyle/>
          <a:p>
            <a:r>
              <a:rPr lang="en-US" sz="3200" dirty="0" smtClean="0"/>
              <a:t>1976</a:t>
            </a:r>
            <a:endParaRPr lang="en-US" sz="3200" dirty="0"/>
          </a:p>
        </p:txBody>
      </p:sp>
      <p:sp>
        <p:nvSpPr>
          <p:cNvPr id="6" name="Text Placeholder 5"/>
          <p:cNvSpPr>
            <a:spLocks noGrp="1"/>
          </p:cNvSpPr>
          <p:nvPr>
            <p:ph type="body" sz="quarter" idx="3"/>
          </p:nvPr>
        </p:nvSpPr>
        <p:spPr>
          <a:xfrm>
            <a:off x="4800600" y="1676400"/>
            <a:ext cx="3362062" cy="621792"/>
          </a:xfrm>
        </p:spPr>
        <p:txBody>
          <a:bodyPr/>
          <a:lstStyle/>
          <a:p>
            <a:r>
              <a:rPr lang="en-US" sz="3200" dirty="0" smtClean="0"/>
              <a:t>2013</a:t>
            </a:r>
            <a:endParaRPr lang="en-US" sz="3200" dirty="0"/>
          </a:p>
        </p:txBody>
      </p:sp>
      <p:sp>
        <p:nvSpPr>
          <p:cNvPr id="4" name="Title 3"/>
          <p:cNvSpPr>
            <a:spLocks noGrp="1"/>
          </p:cNvSpPr>
          <p:nvPr>
            <p:ph type="title"/>
          </p:nvPr>
        </p:nvSpPr>
        <p:spPr>
          <a:xfrm>
            <a:off x="762000" y="457200"/>
            <a:ext cx="7315200" cy="1154097"/>
          </a:xfrm>
        </p:spPr>
        <p:txBody>
          <a:bodyPr/>
          <a:lstStyle/>
          <a:p>
            <a:r>
              <a:rPr lang="en-US" dirty="0" smtClean="0"/>
              <a:t>Very Similar</a:t>
            </a:r>
            <a:endParaRPr lang="en-US" dirty="0"/>
          </a:p>
        </p:txBody>
      </p:sp>
      <p:sp>
        <p:nvSpPr>
          <p:cNvPr id="7" name="Content Placeholder 6"/>
          <p:cNvSpPr>
            <a:spLocks noGrp="1"/>
          </p:cNvSpPr>
          <p:nvPr>
            <p:ph sz="quarter" idx="13"/>
          </p:nvPr>
        </p:nvSpPr>
        <p:spPr>
          <a:xfrm>
            <a:off x="381000" y="2209800"/>
            <a:ext cx="3566160" cy="4495800"/>
          </a:xfrm>
        </p:spPr>
        <p:txBody>
          <a:bodyPr/>
          <a:lstStyle/>
          <a:p>
            <a:r>
              <a:rPr lang="en-US" sz="2400" dirty="0"/>
              <a:t>Patient-centered care</a:t>
            </a:r>
          </a:p>
          <a:p>
            <a:r>
              <a:rPr lang="en-US" sz="2400" dirty="0"/>
              <a:t>Interdisciplinary teamwork</a:t>
            </a:r>
          </a:p>
          <a:p>
            <a:r>
              <a:rPr lang="en-US" sz="2400" dirty="0"/>
              <a:t>Best practices</a:t>
            </a:r>
          </a:p>
          <a:p>
            <a:r>
              <a:rPr lang="en-US" sz="2400" dirty="0" smtClean="0"/>
              <a:t>Outcome audits</a:t>
            </a:r>
            <a:endParaRPr lang="en-US" sz="2400" dirty="0"/>
          </a:p>
          <a:p>
            <a:r>
              <a:rPr lang="en-US" sz="2400" dirty="0"/>
              <a:t>Hard copy patient medical </a:t>
            </a:r>
            <a:r>
              <a:rPr lang="en-US" sz="2400" dirty="0" smtClean="0"/>
              <a:t>record</a:t>
            </a:r>
          </a:p>
          <a:p>
            <a:r>
              <a:rPr lang="en-US" sz="2400" dirty="0"/>
              <a:t>It was natural to think our job was to keep </a:t>
            </a:r>
            <a:r>
              <a:rPr lang="en-US" sz="2400" dirty="0" smtClean="0"/>
              <a:t>patients </a:t>
            </a:r>
            <a:r>
              <a:rPr lang="en-US" sz="2400" dirty="0"/>
              <a:t>safe</a:t>
            </a:r>
          </a:p>
          <a:p>
            <a:endParaRPr lang="en-US" dirty="0"/>
          </a:p>
        </p:txBody>
      </p:sp>
      <p:sp>
        <p:nvSpPr>
          <p:cNvPr id="8" name="Content Placeholder 7"/>
          <p:cNvSpPr>
            <a:spLocks noGrp="1"/>
          </p:cNvSpPr>
          <p:nvPr>
            <p:ph sz="quarter" idx="14"/>
          </p:nvPr>
        </p:nvSpPr>
        <p:spPr>
          <a:xfrm>
            <a:off x="4495800" y="2286000"/>
            <a:ext cx="3886200" cy="4572000"/>
          </a:xfrm>
        </p:spPr>
        <p:txBody>
          <a:bodyPr/>
          <a:lstStyle/>
          <a:p>
            <a:r>
              <a:rPr lang="en-US" sz="2400" dirty="0"/>
              <a:t>Patient-centered care</a:t>
            </a:r>
          </a:p>
          <a:p>
            <a:r>
              <a:rPr lang="en-US" sz="2400" dirty="0"/>
              <a:t>Interdisciplinary teamwork</a:t>
            </a:r>
          </a:p>
          <a:p>
            <a:r>
              <a:rPr lang="en-US" sz="2400" dirty="0"/>
              <a:t>Evidence-based practice</a:t>
            </a:r>
          </a:p>
          <a:p>
            <a:r>
              <a:rPr lang="en-US" sz="2400" dirty="0"/>
              <a:t>Quality Improvement</a:t>
            </a:r>
          </a:p>
          <a:p>
            <a:r>
              <a:rPr lang="en-US" sz="2400" dirty="0" smtClean="0"/>
              <a:t>Informatics – electronic health record (EHR)</a:t>
            </a:r>
            <a:endParaRPr lang="en-US" sz="2400" dirty="0"/>
          </a:p>
          <a:p>
            <a:r>
              <a:rPr lang="en-US" sz="2400" dirty="0" smtClean="0"/>
              <a:t>Safety</a:t>
            </a:r>
          </a:p>
          <a:p>
            <a:endParaRPr lang="en-US" sz="2400" dirty="0" smtClean="0"/>
          </a:p>
          <a:p>
            <a:pPr marL="45720" indent="0" algn="r">
              <a:buNone/>
            </a:pPr>
            <a:r>
              <a:rPr lang="en-US" dirty="0" smtClean="0"/>
              <a:t>Institute of Medicine (IOM)</a:t>
            </a:r>
            <a:endParaRPr lang="en-US" dirty="0"/>
          </a:p>
          <a:p>
            <a:endParaRPr lang="en-US" dirty="0"/>
          </a:p>
        </p:txBody>
      </p:sp>
    </p:spTree>
    <p:extLst>
      <p:ext uri="{BB962C8B-B14F-4D97-AF65-F5344CB8AC3E}">
        <p14:creationId xmlns:p14="http://schemas.microsoft.com/office/powerpoint/2010/main" val="3574940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600200"/>
            <a:ext cx="3364992" cy="621792"/>
          </a:xfrm>
        </p:spPr>
        <p:txBody>
          <a:bodyPr/>
          <a:lstStyle/>
          <a:p>
            <a:r>
              <a:rPr lang="en-US" sz="3200" dirty="0" smtClean="0"/>
              <a:t>1976</a:t>
            </a:r>
            <a:endParaRPr lang="en-US" sz="3200" dirty="0"/>
          </a:p>
        </p:txBody>
      </p:sp>
      <p:sp>
        <p:nvSpPr>
          <p:cNvPr id="6" name="Text Placeholder 5"/>
          <p:cNvSpPr>
            <a:spLocks noGrp="1"/>
          </p:cNvSpPr>
          <p:nvPr>
            <p:ph type="body" sz="quarter" idx="3"/>
          </p:nvPr>
        </p:nvSpPr>
        <p:spPr>
          <a:xfrm>
            <a:off x="4800600" y="1676400"/>
            <a:ext cx="3362062" cy="621792"/>
          </a:xfrm>
        </p:spPr>
        <p:txBody>
          <a:bodyPr/>
          <a:lstStyle/>
          <a:p>
            <a:r>
              <a:rPr lang="en-US" sz="3200" dirty="0" smtClean="0"/>
              <a:t>2013</a:t>
            </a:r>
            <a:endParaRPr lang="en-US" sz="3200" dirty="0"/>
          </a:p>
        </p:txBody>
      </p:sp>
      <p:sp>
        <p:nvSpPr>
          <p:cNvPr id="4" name="Title 3"/>
          <p:cNvSpPr>
            <a:spLocks noGrp="1"/>
          </p:cNvSpPr>
          <p:nvPr>
            <p:ph type="title"/>
          </p:nvPr>
        </p:nvSpPr>
        <p:spPr>
          <a:xfrm>
            <a:off x="457200" y="533400"/>
            <a:ext cx="7315200" cy="1154097"/>
          </a:xfrm>
        </p:spPr>
        <p:txBody>
          <a:bodyPr>
            <a:normAutofit/>
          </a:bodyPr>
          <a:lstStyle/>
          <a:p>
            <a:r>
              <a:rPr lang="en-US" sz="6000" dirty="0" smtClean="0"/>
              <a:t>Very Similar</a:t>
            </a:r>
            <a:endParaRPr lang="en-US" sz="6000" dirty="0"/>
          </a:p>
        </p:txBody>
      </p:sp>
      <p:sp>
        <p:nvSpPr>
          <p:cNvPr id="7" name="Content Placeholder 6"/>
          <p:cNvSpPr>
            <a:spLocks noGrp="1"/>
          </p:cNvSpPr>
          <p:nvPr>
            <p:ph sz="quarter" idx="13"/>
          </p:nvPr>
        </p:nvSpPr>
        <p:spPr>
          <a:xfrm>
            <a:off x="381000" y="2209800"/>
            <a:ext cx="3566160" cy="4495800"/>
          </a:xfrm>
        </p:spPr>
        <p:txBody>
          <a:bodyPr/>
          <a:lstStyle/>
          <a:p>
            <a:pPr marL="45720" indent="0">
              <a:buNone/>
            </a:pPr>
            <a:r>
              <a:rPr lang="en-US" sz="2800" b="1" dirty="0" smtClean="0"/>
              <a:t>physiological</a:t>
            </a:r>
            <a:r>
              <a:rPr lang="en-US" sz="2800" b="1" dirty="0"/>
              <a:t>, psychological, spiritual, </a:t>
            </a:r>
            <a:endParaRPr lang="en-US" sz="2800" b="1" dirty="0" smtClean="0"/>
          </a:p>
          <a:p>
            <a:pPr marL="45720" indent="0">
              <a:buNone/>
            </a:pPr>
            <a:r>
              <a:rPr lang="en-US" sz="2800" b="1" dirty="0" smtClean="0"/>
              <a:t>…</a:t>
            </a:r>
            <a:r>
              <a:rPr lang="en-US" sz="2800" b="1" dirty="0"/>
              <a:t>somewhat developmental</a:t>
            </a:r>
            <a:r>
              <a:rPr lang="en-US" sz="2800" b="1" dirty="0" smtClean="0"/>
              <a:t>,</a:t>
            </a:r>
          </a:p>
          <a:p>
            <a:pPr marL="45720" indent="0">
              <a:buNone/>
            </a:pPr>
            <a:r>
              <a:rPr lang="en-US" sz="2800" b="1" dirty="0" smtClean="0"/>
              <a:t> </a:t>
            </a:r>
            <a:endParaRPr lang="en-US" sz="2800" b="1" dirty="0"/>
          </a:p>
          <a:p>
            <a:pPr marL="45720" indent="0">
              <a:buNone/>
            </a:pPr>
            <a:r>
              <a:rPr lang="en-US" sz="2800" b="1" dirty="0"/>
              <a:t>……..less so about socio-cultural</a:t>
            </a:r>
          </a:p>
          <a:p>
            <a:pPr marL="45720" indent="0">
              <a:buNone/>
            </a:pPr>
            <a:endParaRPr lang="en-US" dirty="0"/>
          </a:p>
        </p:txBody>
      </p:sp>
      <p:sp>
        <p:nvSpPr>
          <p:cNvPr id="8" name="Content Placeholder 7"/>
          <p:cNvSpPr>
            <a:spLocks noGrp="1"/>
          </p:cNvSpPr>
          <p:nvPr>
            <p:ph sz="quarter" idx="14"/>
          </p:nvPr>
        </p:nvSpPr>
        <p:spPr>
          <a:xfrm>
            <a:off x="4495800" y="2286000"/>
            <a:ext cx="4648200" cy="4572000"/>
          </a:xfrm>
        </p:spPr>
        <p:txBody>
          <a:bodyPr>
            <a:noAutofit/>
          </a:bodyPr>
          <a:lstStyle/>
          <a:p>
            <a:pPr marL="45720" indent="0">
              <a:buNone/>
            </a:pPr>
            <a:r>
              <a:rPr lang="en-US" sz="2800" b="1" dirty="0" smtClean="0"/>
              <a:t>physiological,</a:t>
            </a:r>
          </a:p>
          <a:p>
            <a:pPr marL="45720" indent="0">
              <a:buNone/>
            </a:pPr>
            <a:r>
              <a:rPr lang="en-US" sz="2800" b="1" dirty="0" smtClean="0"/>
              <a:t>Psychological,</a:t>
            </a:r>
          </a:p>
          <a:p>
            <a:pPr marL="45720" indent="0">
              <a:buNone/>
            </a:pPr>
            <a:r>
              <a:rPr lang="en-US" sz="2800" b="1" dirty="0" smtClean="0"/>
              <a:t>Spiritual,</a:t>
            </a:r>
          </a:p>
          <a:p>
            <a:pPr marL="45720" indent="0">
              <a:buNone/>
            </a:pPr>
            <a:r>
              <a:rPr lang="en-US" sz="2800" b="1" dirty="0" smtClean="0"/>
              <a:t>Developmental,</a:t>
            </a:r>
          </a:p>
          <a:p>
            <a:pPr marL="45720" indent="0">
              <a:buNone/>
            </a:pPr>
            <a:endParaRPr lang="en-US" sz="2800" b="1" dirty="0" smtClean="0"/>
          </a:p>
          <a:p>
            <a:pPr marL="45720" indent="0">
              <a:buNone/>
            </a:pPr>
            <a:r>
              <a:rPr lang="en-US" sz="2800" b="1" dirty="0" smtClean="0"/>
              <a:t>….expanded awareness, sensitivity, competence  </a:t>
            </a:r>
          </a:p>
          <a:p>
            <a:pPr marL="45720" indent="0">
              <a:buNone/>
            </a:pPr>
            <a:r>
              <a:rPr lang="en-US" sz="2800" b="1" dirty="0" smtClean="0"/>
              <a:t>Socio-cultural (diversity)</a:t>
            </a:r>
            <a:endParaRPr lang="en-US" sz="2800" b="1" dirty="0"/>
          </a:p>
          <a:p>
            <a:endParaRPr lang="en-US" sz="2400" dirty="0"/>
          </a:p>
        </p:txBody>
      </p:sp>
    </p:spTree>
    <p:extLst>
      <p:ext uri="{BB962C8B-B14F-4D97-AF65-F5344CB8AC3E}">
        <p14:creationId xmlns:p14="http://schemas.microsoft.com/office/powerpoint/2010/main" val="3750703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 y="990600"/>
            <a:ext cx="3886200" cy="621792"/>
          </a:xfrm>
        </p:spPr>
        <p:txBody>
          <a:bodyPr/>
          <a:lstStyle/>
          <a:p>
            <a:r>
              <a:rPr lang="en-US" sz="2800" dirty="0" smtClean="0">
                <a:solidFill>
                  <a:schemeClr val="accent2">
                    <a:lumMod val="40000"/>
                    <a:lumOff val="60000"/>
                  </a:schemeClr>
                </a:solidFill>
              </a:rPr>
              <a:t>1976 Similar</a:t>
            </a:r>
            <a:endParaRPr lang="en-US" sz="2800" dirty="0">
              <a:solidFill>
                <a:schemeClr val="accent2">
                  <a:lumMod val="40000"/>
                  <a:lumOff val="60000"/>
                </a:schemeClr>
              </a:solidFill>
            </a:endParaRPr>
          </a:p>
        </p:txBody>
      </p:sp>
      <p:sp>
        <p:nvSpPr>
          <p:cNvPr id="3" name="Text Placeholder 2"/>
          <p:cNvSpPr>
            <a:spLocks noGrp="1"/>
          </p:cNvSpPr>
          <p:nvPr>
            <p:ph type="body" sz="quarter" idx="3"/>
          </p:nvPr>
        </p:nvSpPr>
        <p:spPr>
          <a:xfrm>
            <a:off x="4191000" y="990600"/>
            <a:ext cx="3886200" cy="621792"/>
          </a:xfrm>
        </p:spPr>
        <p:txBody>
          <a:bodyPr/>
          <a:lstStyle/>
          <a:p>
            <a:r>
              <a:rPr lang="en-US" sz="3200" dirty="0" smtClean="0">
                <a:solidFill>
                  <a:schemeClr val="accent2">
                    <a:lumMod val="40000"/>
                    <a:lumOff val="60000"/>
                  </a:schemeClr>
                </a:solidFill>
              </a:rPr>
              <a:t>2013 Different</a:t>
            </a:r>
            <a:endParaRPr lang="en-US" sz="3200" dirty="0">
              <a:solidFill>
                <a:schemeClr val="accent2">
                  <a:lumMod val="40000"/>
                  <a:lumOff val="60000"/>
                </a:schemeClr>
              </a:solidFill>
            </a:endParaRPr>
          </a:p>
        </p:txBody>
      </p:sp>
      <p:sp>
        <p:nvSpPr>
          <p:cNvPr id="4" name="Title 3"/>
          <p:cNvSpPr>
            <a:spLocks noGrp="1"/>
          </p:cNvSpPr>
          <p:nvPr>
            <p:ph type="title"/>
          </p:nvPr>
        </p:nvSpPr>
        <p:spPr>
          <a:xfrm>
            <a:off x="228600" y="304800"/>
            <a:ext cx="8077200" cy="696897"/>
          </a:xfrm>
        </p:spPr>
        <p:txBody>
          <a:bodyPr>
            <a:normAutofit fontScale="90000"/>
          </a:bodyPr>
          <a:lstStyle/>
          <a:p>
            <a:r>
              <a:rPr lang="en-US" dirty="0" smtClean="0"/>
              <a:t>2013 Driving </a:t>
            </a:r>
            <a:r>
              <a:rPr lang="en-US" dirty="0"/>
              <a:t>Forces for Excellence</a:t>
            </a:r>
          </a:p>
        </p:txBody>
      </p:sp>
      <p:sp>
        <p:nvSpPr>
          <p:cNvPr id="5" name="Content Placeholder 4"/>
          <p:cNvSpPr>
            <a:spLocks noGrp="1"/>
          </p:cNvSpPr>
          <p:nvPr>
            <p:ph sz="quarter" idx="13"/>
          </p:nvPr>
        </p:nvSpPr>
        <p:spPr>
          <a:xfrm>
            <a:off x="152400" y="1600200"/>
            <a:ext cx="3566160" cy="5181600"/>
          </a:xfrm>
        </p:spPr>
        <p:txBody>
          <a:bodyPr>
            <a:normAutofit lnSpcReduction="10000"/>
          </a:bodyPr>
          <a:lstStyle/>
          <a:p>
            <a:r>
              <a:rPr lang="en-US" sz="2400" dirty="0" smtClean="0"/>
              <a:t>People are people</a:t>
            </a:r>
          </a:p>
          <a:p>
            <a:r>
              <a:rPr lang="en-US" sz="2400" dirty="0" smtClean="0"/>
              <a:t>Person in bed</a:t>
            </a:r>
          </a:p>
          <a:p>
            <a:r>
              <a:rPr lang="en-US" sz="2400" dirty="0" smtClean="0"/>
              <a:t>Sick patients </a:t>
            </a:r>
          </a:p>
          <a:p>
            <a:pPr lvl="1"/>
            <a:r>
              <a:rPr lang="en-US" sz="2400" dirty="0" smtClean="0"/>
              <a:t>Quality care</a:t>
            </a:r>
          </a:p>
          <a:p>
            <a:pPr lvl="1"/>
            <a:r>
              <a:rPr lang="en-US" sz="2400" dirty="0" smtClean="0"/>
              <a:t>To be kept informed</a:t>
            </a:r>
          </a:p>
          <a:p>
            <a:pPr lvl="1"/>
            <a:r>
              <a:rPr lang="en-US" sz="2400" dirty="0" smtClean="0"/>
              <a:t>Respect</a:t>
            </a:r>
          </a:p>
          <a:p>
            <a:pPr lvl="1"/>
            <a:r>
              <a:rPr lang="en-US" sz="2400" dirty="0" smtClean="0"/>
              <a:t>Fear of pain</a:t>
            </a:r>
          </a:p>
          <a:p>
            <a:pPr lvl="1"/>
            <a:r>
              <a:rPr lang="en-US" sz="2400" dirty="0" smtClean="0"/>
              <a:t>Fear of dying alone</a:t>
            </a:r>
          </a:p>
          <a:p>
            <a:pPr lvl="1"/>
            <a:r>
              <a:rPr lang="en-US" sz="2400" dirty="0" smtClean="0"/>
              <a:t>Stressors</a:t>
            </a:r>
          </a:p>
          <a:p>
            <a:pPr marL="502920" lvl="2" indent="0">
              <a:buNone/>
            </a:pPr>
            <a:r>
              <a:rPr lang="en-US" sz="2400" dirty="0" smtClean="0"/>
              <a:t> Intra</a:t>
            </a:r>
          </a:p>
          <a:p>
            <a:pPr marL="502920" lvl="2" indent="0">
              <a:buNone/>
            </a:pPr>
            <a:r>
              <a:rPr lang="en-US" sz="2400" dirty="0" smtClean="0"/>
              <a:t> Inter</a:t>
            </a:r>
          </a:p>
          <a:p>
            <a:pPr marL="502920" lvl="2" indent="0">
              <a:buNone/>
            </a:pPr>
            <a:r>
              <a:rPr lang="en-US" sz="2400" dirty="0" smtClean="0"/>
              <a:t> Extra </a:t>
            </a:r>
          </a:p>
          <a:p>
            <a:pPr marL="45720" indent="0">
              <a:buNone/>
            </a:pPr>
            <a:endParaRPr lang="en-US" dirty="0"/>
          </a:p>
        </p:txBody>
      </p:sp>
      <p:sp>
        <p:nvSpPr>
          <p:cNvPr id="6" name="Content Placeholder 5"/>
          <p:cNvSpPr>
            <a:spLocks noGrp="1"/>
          </p:cNvSpPr>
          <p:nvPr>
            <p:ph sz="quarter" idx="14"/>
          </p:nvPr>
        </p:nvSpPr>
        <p:spPr>
          <a:xfrm>
            <a:off x="3962400" y="1600200"/>
            <a:ext cx="5105400" cy="4953000"/>
          </a:xfrm>
        </p:spPr>
        <p:txBody>
          <a:bodyPr>
            <a:normAutofit lnSpcReduction="10000"/>
          </a:bodyPr>
          <a:lstStyle/>
          <a:p>
            <a:r>
              <a:rPr lang="en-US" dirty="0" smtClean="0"/>
              <a:t>Boomers </a:t>
            </a:r>
            <a:r>
              <a:rPr lang="en-US" dirty="0" err="1" smtClean="0"/>
              <a:t>vs</a:t>
            </a:r>
            <a:r>
              <a:rPr lang="en-US" dirty="0" smtClean="0"/>
              <a:t> </a:t>
            </a:r>
            <a:r>
              <a:rPr lang="en-US" dirty="0" err="1" smtClean="0"/>
              <a:t>millenials</a:t>
            </a:r>
            <a:endParaRPr lang="en-US" dirty="0" smtClean="0"/>
          </a:p>
          <a:p>
            <a:r>
              <a:rPr lang="en-US" dirty="0" smtClean="0"/>
              <a:t>Patient-Client-Consumer-Customer</a:t>
            </a:r>
          </a:p>
          <a:p>
            <a:r>
              <a:rPr lang="en-US" dirty="0" smtClean="0"/>
              <a:t>7 day stay ---23 hour stay – 2 hour</a:t>
            </a:r>
          </a:p>
          <a:p>
            <a:r>
              <a:rPr lang="en-US" dirty="0" smtClean="0"/>
              <a:t>Acuity</a:t>
            </a:r>
          </a:p>
          <a:p>
            <a:r>
              <a:rPr lang="en-US" dirty="0" smtClean="0"/>
              <a:t>Genome, genetics</a:t>
            </a:r>
          </a:p>
          <a:p>
            <a:r>
              <a:rPr lang="en-US" dirty="0" smtClean="0"/>
              <a:t>Aging population</a:t>
            </a:r>
          </a:p>
          <a:p>
            <a:r>
              <a:rPr lang="en-US" dirty="0" smtClean="0"/>
              <a:t>Morning after pill over the counter</a:t>
            </a:r>
          </a:p>
          <a:p>
            <a:r>
              <a:rPr lang="en-US" dirty="0" smtClean="0"/>
              <a:t>Nanosecond</a:t>
            </a:r>
          </a:p>
          <a:p>
            <a:r>
              <a:rPr lang="en-US" dirty="0" smtClean="0"/>
              <a:t>Information systems – EHR</a:t>
            </a:r>
          </a:p>
          <a:p>
            <a:r>
              <a:rPr lang="en-US" dirty="0" smtClean="0"/>
              <a:t>Educational technologies</a:t>
            </a:r>
          </a:p>
          <a:p>
            <a:r>
              <a:rPr lang="en-US" dirty="0" smtClean="0"/>
              <a:t>Access to global lit resources</a:t>
            </a:r>
          </a:p>
          <a:p>
            <a:r>
              <a:rPr lang="en-US" dirty="0" smtClean="0"/>
              <a:t>Transparent reporting of care outcomes</a:t>
            </a:r>
          </a:p>
          <a:p>
            <a:pPr marL="45720" indent="0">
              <a:buNone/>
            </a:pPr>
            <a:r>
              <a:rPr lang="en-US" sz="3200" dirty="0" smtClean="0"/>
              <a:t>   HCAHPS</a:t>
            </a:r>
          </a:p>
        </p:txBody>
      </p:sp>
    </p:spTree>
    <p:extLst>
      <p:ext uri="{BB962C8B-B14F-4D97-AF65-F5344CB8AC3E}">
        <p14:creationId xmlns:p14="http://schemas.microsoft.com/office/powerpoint/2010/main" val="1238319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990600"/>
            <a:ext cx="8915400" cy="2133600"/>
          </a:xfrm>
        </p:spPr>
        <p:txBody>
          <a:bodyPr>
            <a:normAutofit fontScale="90000"/>
          </a:bodyPr>
          <a:lstStyle/>
          <a:p>
            <a:r>
              <a:rPr lang="en-US" sz="4900" dirty="0" smtClean="0"/>
              <a:t/>
            </a:r>
            <a:br>
              <a:rPr lang="en-US" sz="4900" dirty="0" smtClean="0"/>
            </a:br>
            <a:r>
              <a:rPr lang="en-US" sz="4900" dirty="0"/>
              <a:t/>
            </a:r>
            <a:br>
              <a:rPr lang="en-US" sz="4900" dirty="0"/>
            </a:br>
            <a:r>
              <a:rPr lang="en-US" sz="4900" dirty="0" smtClean="0"/>
              <a:t/>
            </a:r>
            <a:br>
              <a:rPr lang="en-US" sz="4900" dirty="0" smtClean="0"/>
            </a:br>
            <a:r>
              <a:rPr lang="en-US" dirty="0" smtClean="0"/>
              <a:t>Institute of Medicine (IOM)</a:t>
            </a:r>
            <a:br>
              <a:rPr lang="en-US" dirty="0" smtClean="0"/>
            </a:br>
            <a:r>
              <a:rPr lang="en-US" sz="3600" dirty="0" smtClean="0"/>
              <a:t>Quality &amp; Safety Education for Nurses (QSEN) </a:t>
            </a:r>
            <a:r>
              <a:rPr lang="en-US" sz="6000" dirty="0" smtClean="0"/>
              <a:t>inspire excellence</a:t>
            </a:r>
            <a:endParaRPr lang="en-US" sz="6000" dirty="0"/>
          </a:p>
        </p:txBody>
      </p:sp>
      <p:sp>
        <p:nvSpPr>
          <p:cNvPr id="3" name="Content Placeholder 2"/>
          <p:cNvSpPr>
            <a:spLocks noGrp="1"/>
          </p:cNvSpPr>
          <p:nvPr>
            <p:ph idx="1"/>
          </p:nvPr>
        </p:nvSpPr>
        <p:spPr>
          <a:xfrm>
            <a:off x="31423" y="2971800"/>
            <a:ext cx="9372600" cy="4038600"/>
          </a:xfrm>
        </p:spPr>
        <p:txBody>
          <a:bodyPr>
            <a:normAutofit/>
          </a:bodyPr>
          <a:lstStyle/>
          <a:p>
            <a:r>
              <a:rPr lang="en-US" sz="3200" dirty="0" smtClean="0"/>
              <a:t>Patient-centered care</a:t>
            </a:r>
          </a:p>
          <a:p>
            <a:r>
              <a:rPr lang="en-US" sz="3200" dirty="0" smtClean="0"/>
              <a:t>Collaboration with the interdisciplinary team</a:t>
            </a:r>
          </a:p>
          <a:p>
            <a:r>
              <a:rPr lang="en-US" sz="3200" dirty="0" smtClean="0"/>
              <a:t>Evidence-based practice</a:t>
            </a:r>
          </a:p>
          <a:p>
            <a:r>
              <a:rPr lang="en-US" sz="3200" dirty="0" smtClean="0"/>
              <a:t>Quality improvement </a:t>
            </a:r>
            <a:r>
              <a:rPr lang="en-US" sz="2800" dirty="0" smtClean="0"/>
              <a:t>(transparent reporting)</a:t>
            </a:r>
          </a:p>
          <a:p>
            <a:r>
              <a:rPr lang="en-US" sz="3200" dirty="0" smtClean="0"/>
              <a:t>Informatics </a:t>
            </a:r>
            <a:r>
              <a:rPr lang="en-US" dirty="0" smtClean="0"/>
              <a:t>(EHR, smart bed, smart phone, smart …)</a:t>
            </a:r>
          </a:p>
          <a:p>
            <a:r>
              <a:rPr lang="en-US" sz="3200" dirty="0" smtClean="0"/>
              <a:t>Safety</a:t>
            </a:r>
            <a:r>
              <a:rPr lang="en-US" sz="4000" dirty="0" smtClean="0"/>
              <a:t> </a:t>
            </a:r>
            <a:r>
              <a:rPr lang="en-US" sz="2800" dirty="0" smtClean="0"/>
              <a:t>(fast paced, acuity, long shifts, </a:t>
            </a:r>
            <a:r>
              <a:rPr lang="en-US" sz="2800" dirty="0" err="1" smtClean="0"/>
              <a:t>etc</a:t>
            </a:r>
            <a:r>
              <a:rPr lang="en-US" sz="2800" dirty="0" smtClean="0"/>
              <a:t>)</a:t>
            </a:r>
            <a:endParaRPr lang="en-US" sz="2800"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8600"/>
            <a:ext cx="5905500" cy="990600"/>
          </a:xfrm>
          <a:prstGeom prst="rect">
            <a:avLst/>
          </a:prstGeom>
        </p:spPr>
      </p:pic>
    </p:spTree>
    <p:extLst>
      <p:ext uri="{BB962C8B-B14F-4D97-AF65-F5344CB8AC3E}">
        <p14:creationId xmlns:p14="http://schemas.microsoft.com/office/powerpoint/2010/main" val="3804394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57200"/>
            <a:ext cx="7315200" cy="1154097"/>
          </a:xfrm>
        </p:spPr>
        <p:txBody>
          <a:bodyPr>
            <a:normAutofit/>
          </a:bodyPr>
          <a:lstStyle/>
          <a:p>
            <a:pPr lvl="1" algn="l" rtl="0">
              <a:spcBef>
                <a:spcPct val="0"/>
              </a:spcBef>
            </a:pPr>
            <a:r>
              <a:rPr lang="en-US" sz="900" i="1" dirty="0"/>
              <a:t/>
            </a:r>
            <a:br>
              <a:rPr lang="en-US" sz="900" i="1" dirty="0"/>
            </a:b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264993"/>
            <a:ext cx="3733800" cy="4724400"/>
          </a:xfrm>
        </p:spPr>
      </p:pic>
      <p:sp>
        <p:nvSpPr>
          <p:cNvPr id="8" name="Rectangle 7"/>
          <p:cNvSpPr/>
          <p:nvPr/>
        </p:nvSpPr>
        <p:spPr>
          <a:xfrm>
            <a:off x="-11784" y="5984680"/>
            <a:ext cx="9144000" cy="738664"/>
          </a:xfrm>
          <a:prstGeom prst="rect">
            <a:avLst/>
          </a:prstGeom>
        </p:spPr>
        <p:txBody>
          <a:bodyPr wrap="square">
            <a:spAutoFit/>
          </a:bodyPr>
          <a:lstStyle/>
          <a:p>
            <a:r>
              <a:rPr lang="en-US" sz="1400" dirty="0" smtClean="0"/>
              <a:t>Fire </a:t>
            </a:r>
            <a:r>
              <a:rPr lang="en-US" sz="1400" dirty="0"/>
              <a:t>Starter Publishing. (2013). The HCAHPS Handbook. Retrieved 1 April 2013 from    </a:t>
            </a:r>
            <a:r>
              <a:rPr lang="en-US" sz="1400" u="sng" dirty="0">
                <a:hlinkClick r:id="rId3"/>
              </a:rPr>
              <a:t>http://www.firestarterpublishing.com/dotCMS/detailProduct?categoryInode=106219&amp;categoryName=&amp;orderBy=&amp;page=0&amp;pageSize=0&amp;direction=&amp;filter=&amp;inode=663849&amp;bulk=false</a:t>
            </a:r>
            <a:r>
              <a:rPr lang="en-US" sz="1400" i="1" dirty="0"/>
              <a:t> </a:t>
            </a:r>
            <a:endParaRPr lang="en-US" sz="1400" dirty="0"/>
          </a:p>
        </p:txBody>
      </p:sp>
      <p:sp>
        <p:nvSpPr>
          <p:cNvPr id="2" name="Rectangle 1"/>
          <p:cNvSpPr/>
          <p:nvPr/>
        </p:nvSpPr>
        <p:spPr>
          <a:xfrm>
            <a:off x="-11784" y="533400"/>
            <a:ext cx="8305800" cy="707886"/>
          </a:xfrm>
          <a:prstGeom prst="rect">
            <a:avLst/>
          </a:prstGeom>
        </p:spPr>
        <p:txBody>
          <a:bodyPr wrap="square">
            <a:spAutoFit/>
          </a:bodyPr>
          <a:lstStyle/>
          <a:p>
            <a:r>
              <a:rPr lang="en-US" sz="4000" b="1" dirty="0">
                <a:solidFill>
                  <a:schemeClr val="tx2"/>
                </a:solidFill>
              </a:rPr>
              <a:t>Evidence-based Practice Inspires</a:t>
            </a:r>
          </a:p>
        </p:txBody>
      </p:sp>
    </p:spTree>
    <p:extLst>
      <p:ext uri="{BB962C8B-B14F-4D97-AF65-F5344CB8AC3E}">
        <p14:creationId xmlns:p14="http://schemas.microsoft.com/office/powerpoint/2010/main" val="1530575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
            <a:ext cx="8229600" cy="1447800"/>
          </a:xfrm>
        </p:spPr>
        <p:txBody>
          <a:bodyPr>
            <a:normAutofit/>
          </a:bodyPr>
          <a:lstStyle/>
          <a:p>
            <a:r>
              <a:rPr lang="en-US" dirty="0" smtClean="0"/>
              <a:t>2013 NSM &amp; Transparent reporting</a:t>
            </a:r>
            <a:br>
              <a:rPr lang="en-US" dirty="0" smtClean="0"/>
            </a:br>
            <a:r>
              <a:rPr lang="en-US" sz="4800" dirty="0" smtClean="0"/>
              <a:t>Driving Forces for Excellence</a:t>
            </a:r>
            <a:endParaRPr lang="en-US" sz="4800" dirty="0"/>
          </a:p>
        </p:txBody>
      </p:sp>
      <p:sp>
        <p:nvSpPr>
          <p:cNvPr id="3" name="Content Placeholder 2"/>
          <p:cNvSpPr>
            <a:spLocks noGrp="1"/>
          </p:cNvSpPr>
          <p:nvPr>
            <p:ph idx="1"/>
          </p:nvPr>
        </p:nvSpPr>
        <p:spPr>
          <a:xfrm>
            <a:off x="0" y="1519382"/>
            <a:ext cx="8991600" cy="5334000"/>
          </a:xfrm>
        </p:spPr>
        <p:txBody>
          <a:bodyPr>
            <a:normAutofit fontScale="70000" lnSpcReduction="20000"/>
          </a:bodyPr>
          <a:lstStyle/>
          <a:p>
            <a:pPr marL="45720" indent="0">
              <a:buNone/>
            </a:pPr>
            <a:r>
              <a:rPr lang="en-US" sz="3100" dirty="0" smtClean="0"/>
              <a:t>Hospital Consumer Assessment of Healthcare Providers &amp; Systems</a:t>
            </a:r>
            <a:endParaRPr lang="en-US" sz="3100" dirty="0"/>
          </a:p>
          <a:p>
            <a:endParaRPr lang="en-US" dirty="0" smtClean="0"/>
          </a:p>
          <a:p>
            <a:pPr marL="45720" indent="0">
              <a:buNone/>
            </a:pPr>
            <a:r>
              <a:rPr lang="en-US" sz="3300" dirty="0" smtClean="0"/>
              <a:t>The </a:t>
            </a:r>
            <a:r>
              <a:rPr lang="en-US" sz="3300" dirty="0"/>
              <a:t>HCAHPS survey </a:t>
            </a:r>
            <a:r>
              <a:rPr lang="en-US" sz="3300" dirty="0" smtClean="0"/>
              <a:t>(27 questions)contains </a:t>
            </a:r>
          </a:p>
          <a:p>
            <a:pPr marL="45720" indent="0">
              <a:buNone/>
            </a:pPr>
            <a:r>
              <a:rPr lang="en-US" sz="3300" dirty="0" smtClean="0"/>
              <a:t>18 patient perspectives </a:t>
            </a:r>
            <a:r>
              <a:rPr lang="en-US" sz="3300" dirty="0"/>
              <a:t>on care and patient rating </a:t>
            </a:r>
            <a:endParaRPr lang="en-US" sz="3300" dirty="0" smtClean="0"/>
          </a:p>
          <a:p>
            <a:pPr marL="45720" indent="0">
              <a:buNone/>
            </a:pPr>
            <a:r>
              <a:rPr lang="en-US" sz="3300" dirty="0" smtClean="0"/>
              <a:t>items that </a:t>
            </a:r>
            <a:r>
              <a:rPr lang="en-US" sz="3300" dirty="0"/>
              <a:t>encompass eight key topics: </a:t>
            </a:r>
            <a:endParaRPr lang="en-US" sz="3300" dirty="0" smtClean="0"/>
          </a:p>
          <a:p>
            <a:pPr marL="45720" indent="0">
              <a:buNone/>
            </a:pPr>
            <a:r>
              <a:rPr lang="en-US" sz="3300" dirty="0" smtClean="0"/>
              <a:t>1. communication </a:t>
            </a:r>
            <a:r>
              <a:rPr lang="en-US" sz="3300" dirty="0"/>
              <a:t>with doctors, </a:t>
            </a:r>
            <a:endParaRPr lang="en-US" sz="3300" dirty="0" smtClean="0"/>
          </a:p>
          <a:p>
            <a:pPr marL="45720" indent="0">
              <a:buNone/>
            </a:pPr>
            <a:r>
              <a:rPr lang="en-US" sz="3300" dirty="0" smtClean="0"/>
              <a:t>2. communication </a:t>
            </a:r>
            <a:r>
              <a:rPr lang="en-US" sz="3300" dirty="0"/>
              <a:t>with nurses, </a:t>
            </a:r>
            <a:endParaRPr lang="en-US" sz="3300" dirty="0" smtClean="0"/>
          </a:p>
          <a:p>
            <a:pPr marL="45720" indent="0">
              <a:buNone/>
            </a:pPr>
            <a:r>
              <a:rPr lang="en-US" sz="3300" dirty="0" smtClean="0"/>
              <a:t>3. responsiveness </a:t>
            </a:r>
            <a:r>
              <a:rPr lang="en-US" sz="3300" dirty="0"/>
              <a:t>of hospital staff, </a:t>
            </a:r>
            <a:endParaRPr lang="en-US" sz="3300" dirty="0" smtClean="0"/>
          </a:p>
          <a:p>
            <a:pPr marL="45720" indent="0">
              <a:buNone/>
            </a:pPr>
            <a:r>
              <a:rPr lang="en-US" sz="3300" dirty="0" smtClean="0"/>
              <a:t>4. pain </a:t>
            </a:r>
            <a:r>
              <a:rPr lang="en-US" sz="3300" dirty="0"/>
              <a:t>management, </a:t>
            </a:r>
            <a:endParaRPr lang="en-US" sz="3300" dirty="0" smtClean="0"/>
          </a:p>
          <a:p>
            <a:pPr marL="45720" indent="0">
              <a:buNone/>
            </a:pPr>
            <a:r>
              <a:rPr lang="en-US" sz="3300" dirty="0" smtClean="0"/>
              <a:t>5. communication </a:t>
            </a:r>
            <a:r>
              <a:rPr lang="en-US" sz="3300" dirty="0"/>
              <a:t>about medicines, </a:t>
            </a:r>
            <a:endParaRPr lang="en-US" sz="3300" dirty="0" smtClean="0"/>
          </a:p>
          <a:p>
            <a:pPr marL="45720" indent="0">
              <a:buNone/>
            </a:pPr>
            <a:r>
              <a:rPr lang="en-US" sz="3300" dirty="0" smtClean="0"/>
              <a:t>6. discharge </a:t>
            </a:r>
            <a:r>
              <a:rPr lang="en-US" sz="3300" dirty="0"/>
              <a:t>information, </a:t>
            </a:r>
            <a:endParaRPr lang="en-US" sz="3300" dirty="0" smtClean="0"/>
          </a:p>
          <a:p>
            <a:pPr marL="45720" indent="0">
              <a:buNone/>
            </a:pPr>
            <a:r>
              <a:rPr lang="en-US" sz="3300" dirty="0" smtClean="0"/>
              <a:t>7. cleanliness </a:t>
            </a:r>
            <a:r>
              <a:rPr lang="en-US" sz="3300" dirty="0"/>
              <a:t>of the hospital environment, and </a:t>
            </a:r>
            <a:endParaRPr lang="en-US" sz="3300" dirty="0" smtClean="0"/>
          </a:p>
          <a:p>
            <a:pPr marL="45720" indent="0">
              <a:buNone/>
            </a:pPr>
            <a:r>
              <a:rPr lang="en-US" sz="3300" dirty="0" smtClean="0"/>
              <a:t>8. quietness </a:t>
            </a:r>
            <a:r>
              <a:rPr lang="en-US" sz="3300" dirty="0"/>
              <a:t>of the hospital environment. </a:t>
            </a:r>
            <a:endParaRPr lang="en-US" sz="3300" dirty="0" smtClean="0"/>
          </a:p>
          <a:p>
            <a:endParaRPr lang="en-US" sz="2800" dirty="0" smtClean="0"/>
          </a:p>
          <a:p>
            <a:pPr marL="45720" indent="0">
              <a:buNone/>
            </a:pPr>
            <a:r>
              <a:rPr lang="en-US" sz="1700" dirty="0">
                <a:hlinkClick r:id="rId2"/>
              </a:rPr>
              <a:t>http://</a:t>
            </a:r>
            <a:r>
              <a:rPr lang="en-US" sz="1700" dirty="0" smtClean="0">
                <a:hlinkClick r:id="rId2"/>
              </a:rPr>
              <a:t>www.hcahpsonline.org/Files/March%202013%20HCAHPS%20Intro%20Training%20Slides%20Session%20I_3-4-13.pdf</a:t>
            </a:r>
            <a:endParaRPr lang="en-US" sz="1700" dirty="0" smtClean="0"/>
          </a:p>
          <a:p>
            <a:pPr marL="45720" indent="0" algn="r">
              <a:buNone/>
            </a:pPr>
            <a:r>
              <a:rPr lang="en-US" sz="2300" dirty="0" smtClean="0"/>
              <a:t>(Lowry</a:t>
            </a:r>
            <a:r>
              <a:rPr lang="en-US" sz="2300" dirty="0"/>
              <a:t>, </a:t>
            </a:r>
            <a:r>
              <a:rPr lang="en-US" sz="2300" dirty="0" smtClean="0"/>
              <a:t>Beckman</a:t>
            </a:r>
            <a:r>
              <a:rPr lang="en-US" sz="2300" dirty="0"/>
              <a:t>, </a:t>
            </a:r>
            <a:r>
              <a:rPr lang="en-US" sz="2300" dirty="0" err="1" smtClean="0"/>
              <a:t>Gehrling</a:t>
            </a:r>
            <a:r>
              <a:rPr lang="en-US" sz="2300" dirty="0" smtClean="0"/>
              <a:t>, &amp; </a:t>
            </a:r>
            <a:r>
              <a:rPr lang="en-US" sz="2300" dirty="0"/>
              <a:t>Fawcett</a:t>
            </a:r>
            <a:r>
              <a:rPr lang="en-US" sz="2300" dirty="0" smtClean="0"/>
              <a:t>, 2007)</a:t>
            </a:r>
          </a:p>
          <a:p>
            <a:pPr marL="45720" indent="0">
              <a:buNone/>
            </a:pPr>
            <a:endParaRPr lang="en-US" sz="2800" dirty="0"/>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006600"/>
            <a:ext cx="2590800" cy="4038600"/>
          </a:xfrm>
          <a:prstGeom prst="rect">
            <a:avLst/>
          </a:prstGeom>
        </p:spPr>
      </p:pic>
    </p:spTree>
    <p:extLst>
      <p:ext uri="{BB962C8B-B14F-4D97-AF65-F5344CB8AC3E}">
        <p14:creationId xmlns:p14="http://schemas.microsoft.com/office/powerpoint/2010/main" val="3484451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18"/>
            <a:ext cx="8153400" cy="1154097"/>
          </a:xfrm>
        </p:spPr>
        <p:txBody>
          <a:bodyPr>
            <a:normAutofit/>
          </a:bodyPr>
          <a:lstStyle/>
          <a:p>
            <a:r>
              <a:rPr lang="en-US" sz="4800" dirty="0" smtClean="0"/>
              <a:t>Learning Outcomes Inspire</a:t>
            </a:r>
            <a:endParaRPr lang="en-US" sz="4800" dirty="0"/>
          </a:p>
        </p:txBody>
      </p:sp>
      <p:sp>
        <p:nvSpPr>
          <p:cNvPr id="3" name="Content Placeholder 2"/>
          <p:cNvSpPr>
            <a:spLocks noGrp="1"/>
          </p:cNvSpPr>
          <p:nvPr>
            <p:ph idx="1"/>
          </p:nvPr>
        </p:nvSpPr>
        <p:spPr>
          <a:xfrm>
            <a:off x="76200" y="1295400"/>
            <a:ext cx="8915400" cy="5715000"/>
          </a:xfrm>
        </p:spPr>
        <p:txBody>
          <a:bodyPr>
            <a:normAutofit fontScale="92500" lnSpcReduction="20000"/>
          </a:bodyPr>
          <a:lstStyle/>
          <a:p>
            <a:pPr marL="45720" indent="0">
              <a:buNone/>
            </a:pPr>
            <a:r>
              <a:rPr lang="en-US" sz="3800" dirty="0"/>
              <a:t>Medication Errors</a:t>
            </a:r>
          </a:p>
          <a:p>
            <a:pPr marL="45720" indent="0">
              <a:buNone/>
            </a:pPr>
            <a:r>
              <a:rPr lang="en-US" sz="3200" dirty="0">
                <a:hlinkClick r:id="rId2"/>
              </a:rPr>
              <a:t>http://prezi.com/xrcra-6tkvgn/edit/?auth_key=s18oq7p&amp;follow=ab_mtnof9mkl</a:t>
            </a:r>
            <a:endParaRPr lang="en-US" sz="3200" dirty="0"/>
          </a:p>
          <a:p>
            <a:pPr marL="45720" indent="0">
              <a:buNone/>
            </a:pPr>
            <a:r>
              <a:rPr lang="en-US" sz="3800" dirty="0" smtClean="0"/>
              <a:t>Falls</a:t>
            </a:r>
            <a:endParaRPr lang="en-US" sz="3800" dirty="0"/>
          </a:p>
          <a:p>
            <a:pPr marL="45720" indent="0">
              <a:buNone/>
            </a:pPr>
            <a:r>
              <a:rPr lang="en-US" dirty="0" smtClean="0">
                <a:hlinkClick r:id="rId3"/>
              </a:rPr>
              <a:t>NDNQI </a:t>
            </a:r>
            <a:r>
              <a:rPr lang="en-US" dirty="0">
                <a:hlinkClick r:id="rId3"/>
              </a:rPr>
              <a:t>Falls and Falls with </a:t>
            </a:r>
            <a:r>
              <a:rPr lang="en-US" dirty="0" smtClean="0">
                <a:hlinkClick r:id="rId3"/>
              </a:rPr>
              <a:t>Injury</a:t>
            </a:r>
            <a:endParaRPr lang="en-US" dirty="0" smtClean="0"/>
          </a:p>
          <a:p>
            <a:pPr marL="45720" indent="0">
              <a:buNone/>
            </a:pPr>
            <a:endParaRPr lang="en-US" dirty="0"/>
          </a:p>
          <a:p>
            <a:pPr marL="45720" indent="0">
              <a:buNone/>
            </a:pPr>
            <a:r>
              <a:rPr lang="en-US" sz="3800" dirty="0"/>
              <a:t>Patient Centered </a:t>
            </a:r>
            <a:r>
              <a:rPr lang="en-US" sz="3800" dirty="0" smtClean="0"/>
              <a:t>Care</a:t>
            </a:r>
          </a:p>
          <a:p>
            <a:pPr marL="45720" indent="0">
              <a:buNone/>
            </a:pPr>
            <a:r>
              <a:rPr lang="en-US" dirty="0" smtClean="0">
                <a:hlinkClick r:id="rId4"/>
              </a:rPr>
              <a:t>http</a:t>
            </a:r>
            <a:r>
              <a:rPr lang="en-US" dirty="0">
                <a:hlinkClick r:id="rId4"/>
              </a:rPr>
              <a:t>://prezi.com/x33jxmcwnlzd/patient-centered-care-group-3/?</a:t>
            </a:r>
            <a:r>
              <a:rPr lang="en-US" dirty="0" smtClean="0">
                <a:hlinkClick r:id="rId4"/>
              </a:rPr>
              <a:t>kw=view-x33jxmcwnlzd&amp;rc=ref-32490379</a:t>
            </a:r>
            <a:endParaRPr lang="en-US" dirty="0" smtClean="0"/>
          </a:p>
          <a:p>
            <a:pPr marL="45720" indent="0">
              <a:buNone/>
            </a:pPr>
            <a:r>
              <a:rPr lang="en-US" sz="3800" dirty="0" smtClean="0"/>
              <a:t>Nurse Satisfaction</a:t>
            </a:r>
          </a:p>
          <a:p>
            <a:pPr marL="45720" indent="0">
              <a:buNone/>
            </a:pPr>
            <a:r>
              <a:rPr lang="en-US" dirty="0" smtClean="0">
                <a:hlinkClick r:id="rId5"/>
              </a:rPr>
              <a:t>http</a:t>
            </a:r>
            <a:r>
              <a:rPr lang="en-US" dirty="0">
                <a:hlinkClick r:id="rId5"/>
              </a:rPr>
              <a:t>://prezi.com/hdaytn4zoe3u/copy-of-assignment-3-nurse-satisfaction/?</a:t>
            </a:r>
            <a:r>
              <a:rPr lang="en-US" dirty="0" smtClean="0">
                <a:hlinkClick r:id="rId5"/>
              </a:rPr>
              <a:t>auth_key=0749452837d1cb52774d06f8999ae0b16da5595f&amp;kw=view-hdaytn4zoe3u&amp;rc=ref-31266397</a:t>
            </a:r>
            <a:r>
              <a:rPr lang="en-US" dirty="0" smtClean="0"/>
              <a:t> </a:t>
            </a:r>
          </a:p>
          <a:p>
            <a:pPr marL="45720" indent="0" algn="r">
              <a:buNone/>
            </a:pPr>
            <a:r>
              <a:rPr lang="en-US" dirty="0"/>
              <a:t>(Keller, 2008; Whitehead, Weiss, &amp; </a:t>
            </a:r>
            <a:r>
              <a:rPr lang="en-US" dirty="0" err="1"/>
              <a:t>Tappen</a:t>
            </a:r>
            <a:r>
              <a:rPr lang="en-US" dirty="0"/>
              <a:t>, 2010) </a:t>
            </a:r>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330439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924800" cy="1154097"/>
          </a:xfrm>
        </p:spPr>
        <p:txBody>
          <a:bodyPr>
            <a:normAutofit/>
          </a:bodyPr>
          <a:lstStyle/>
          <a:p>
            <a:r>
              <a:rPr lang="en-US" sz="4800" dirty="0"/>
              <a:t>Learning Outcomes Inspire</a:t>
            </a:r>
          </a:p>
        </p:txBody>
      </p:sp>
      <p:sp>
        <p:nvSpPr>
          <p:cNvPr id="3" name="Content Placeholder 2"/>
          <p:cNvSpPr>
            <a:spLocks noGrp="1"/>
          </p:cNvSpPr>
          <p:nvPr>
            <p:ph idx="1"/>
          </p:nvPr>
        </p:nvSpPr>
        <p:spPr>
          <a:xfrm>
            <a:off x="228600" y="1676400"/>
            <a:ext cx="8610600" cy="4953000"/>
          </a:xfrm>
        </p:spPr>
        <p:txBody>
          <a:bodyPr>
            <a:normAutofit lnSpcReduction="10000"/>
          </a:bodyPr>
          <a:lstStyle/>
          <a:p>
            <a:pPr marL="45720" indent="0">
              <a:buNone/>
            </a:pPr>
            <a:r>
              <a:rPr lang="en-US" sz="3200" dirty="0" smtClean="0"/>
              <a:t>Collaboration with Interdisciplinary Team</a:t>
            </a:r>
          </a:p>
          <a:p>
            <a:pPr marL="45720" indent="0">
              <a:buNone/>
            </a:pPr>
            <a:r>
              <a:rPr lang="en-US" dirty="0">
                <a:hlinkClick r:id="rId2"/>
              </a:rPr>
              <a:t>http://prezi.com/dav1-qyveywk/iom-interdisciplinary-collaborative-teamwork/?</a:t>
            </a:r>
            <a:r>
              <a:rPr lang="en-US" dirty="0" smtClean="0">
                <a:hlinkClick r:id="rId2"/>
              </a:rPr>
              <a:t>kw=view-dav1-qyveywk&amp;rc=ref-33779189</a:t>
            </a:r>
            <a:endParaRPr lang="en-US" dirty="0" smtClean="0"/>
          </a:p>
          <a:p>
            <a:pPr marL="45720" indent="0">
              <a:buNone/>
            </a:pPr>
            <a:endParaRPr lang="en-US" dirty="0" smtClean="0"/>
          </a:p>
          <a:p>
            <a:pPr marL="45720" indent="0">
              <a:buNone/>
            </a:pPr>
            <a:r>
              <a:rPr lang="en-US" sz="3200" dirty="0" smtClean="0"/>
              <a:t>Social Media</a:t>
            </a:r>
            <a:endParaRPr lang="en-US" sz="3200" dirty="0"/>
          </a:p>
          <a:p>
            <a:pPr marL="45720" indent="0">
              <a:buNone/>
            </a:pPr>
            <a:r>
              <a:rPr lang="en-US" u="sng" dirty="0">
                <a:hlinkClick r:id="rId3"/>
              </a:rPr>
              <a:t>http://prezi.com/-f3ioayz-rwj/edit/?</a:t>
            </a:r>
            <a:r>
              <a:rPr lang="en-US" u="sng" dirty="0" smtClean="0">
                <a:hlinkClick r:id="rId3"/>
              </a:rPr>
              <a:t>auth_key=5sis1du&amp;follow=lw7lvxvfvqgb</a:t>
            </a:r>
            <a:endParaRPr lang="en-US" dirty="0"/>
          </a:p>
          <a:p>
            <a:pPr marL="45720" indent="0">
              <a:buNone/>
            </a:pPr>
            <a:endParaRPr lang="en-US" dirty="0"/>
          </a:p>
          <a:p>
            <a:pPr marL="45720" indent="0">
              <a:buNone/>
            </a:pPr>
            <a:r>
              <a:rPr lang="en-US" sz="3200" dirty="0" smtClean="0"/>
              <a:t>Patient Satisfaction</a:t>
            </a:r>
          </a:p>
          <a:p>
            <a:pPr marL="45720" indent="0">
              <a:buNone/>
            </a:pPr>
            <a:r>
              <a:rPr lang="en-US" dirty="0" smtClean="0">
                <a:effectLst>
                  <a:outerShdw blurRad="38100" dist="38100" dir="2700000" algn="tl">
                    <a:srgbClr val="000000">
                      <a:alpha val="43137"/>
                    </a:srgbClr>
                  </a:outerShdw>
                </a:effectLst>
                <a:hlinkClick r:id="rId4" action="ppaction://hlinkpres?slideindex=1&amp;slidetitle="/>
              </a:rPr>
              <a:t>Educating </a:t>
            </a:r>
            <a:r>
              <a:rPr lang="en-US" dirty="0">
                <a:effectLst>
                  <a:outerShdw blurRad="38100" dist="38100" dir="2700000" algn="tl">
                    <a:srgbClr val="000000">
                      <a:alpha val="43137"/>
                    </a:srgbClr>
                  </a:outerShdw>
                </a:effectLst>
                <a:hlinkClick r:id="rId4" action="ppaction://hlinkpres?slideindex=1&amp;slidetitle="/>
              </a:rPr>
              <a:t>Our Patients on New </a:t>
            </a:r>
            <a:r>
              <a:rPr lang="en-US" dirty="0" smtClean="0">
                <a:effectLst>
                  <a:outerShdw blurRad="38100" dist="38100" dir="2700000" algn="tl">
                    <a:srgbClr val="000000">
                      <a:alpha val="43137"/>
                    </a:srgbClr>
                  </a:outerShdw>
                </a:effectLst>
                <a:hlinkClick r:id="rId4" action="ppaction://hlinkpres?slideindex=1&amp;slidetitle="/>
              </a:rPr>
              <a:t>Medications</a:t>
            </a:r>
            <a:endParaRPr lang="en-US" dirty="0" smtClean="0">
              <a:effectLst>
                <a:outerShdw blurRad="38100" dist="38100" dir="2700000" algn="tl">
                  <a:srgbClr val="000000">
                    <a:alpha val="43137"/>
                  </a:srgbClr>
                </a:outerShdw>
              </a:effectLst>
            </a:endParaRPr>
          </a:p>
          <a:p>
            <a:pPr marL="45720" indent="0">
              <a:buNone/>
            </a:pPr>
            <a:endParaRPr lang="en-US" dirty="0">
              <a:effectLst>
                <a:outerShdw blurRad="38100" dist="38100" dir="2700000" algn="tl">
                  <a:srgbClr val="000000">
                    <a:alpha val="43137"/>
                  </a:srgbClr>
                </a:outerShdw>
              </a:effectLst>
            </a:endParaRPr>
          </a:p>
          <a:p>
            <a:pPr marL="45720" indent="0">
              <a:buNone/>
            </a:pPr>
            <a:endParaRPr lang="en-US" dirty="0" smtClean="0"/>
          </a:p>
          <a:p>
            <a:pPr marL="45720" indent="0">
              <a:buNone/>
            </a:pPr>
            <a:endParaRPr lang="en-US" dirty="0"/>
          </a:p>
          <a:p>
            <a:pPr marL="45720" indent="0" algn="r">
              <a:buNone/>
            </a:pPr>
            <a:r>
              <a:rPr lang="en-US" dirty="0" smtClean="0"/>
              <a:t>(</a:t>
            </a:r>
            <a:r>
              <a:rPr lang="en-US" dirty="0"/>
              <a:t>Keller, </a:t>
            </a:r>
            <a:r>
              <a:rPr lang="en-US" dirty="0" smtClean="0"/>
              <a:t>2008; </a:t>
            </a:r>
            <a:r>
              <a:rPr lang="en-US" dirty="0"/>
              <a:t>Whitehead, </a:t>
            </a:r>
            <a:r>
              <a:rPr lang="en-US" dirty="0" smtClean="0"/>
              <a:t>Weiss</a:t>
            </a:r>
            <a:r>
              <a:rPr lang="en-US" dirty="0"/>
              <a:t>, </a:t>
            </a:r>
            <a:r>
              <a:rPr lang="en-US" dirty="0" smtClean="0"/>
              <a:t>&amp; </a:t>
            </a:r>
            <a:r>
              <a:rPr lang="en-US" dirty="0" err="1"/>
              <a:t>Tappen</a:t>
            </a:r>
            <a:r>
              <a:rPr lang="en-US" dirty="0"/>
              <a:t>, </a:t>
            </a:r>
            <a:r>
              <a:rPr lang="en-US" dirty="0" smtClean="0"/>
              <a:t>2010) </a:t>
            </a:r>
            <a:endParaRPr lang="en-US" dirty="0"/>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4174391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3886200" cy="721777"/>
          </a:xfrm>
        </p:spPr>
        <p:txBody>
          <a:bodyPr>
            <a:noAutofit/>
          </a:bodyPr>
          <a:lstStyle/>
          <a:p>
            <a:r>
              <a:rPr lang="en-US" sz="5400" dirty="0" smtClean="0"/>
              <a:t>Inspirations</a:t>
            </a:r>
            <a:endParaRPr lang="en-US" sz="5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1524000"/>
            <a:ext cx="2590800" cy="4419600"/>
          </a:xfrm>
        </p:spPr>
      </p:pic>
      <p:sp>
        <p:nvSpPr>
          <p:cNvPr id="4" name="Text Placeholder 3"/>
          <p:cNvSpPr>
            <a:spLocks noGrp="1"/>
          </p:cNvSpPr>
          <p:nvPr>
            <p:ph type="body" sz="half" idx="2"/>
          </p:nvPr>
        </p:nvSpPr>
        <p:spPr>
          <a:xfrm>
            <a:off x="228600" y="990600"/>
            <a:ext cx="4114800" cy="5562600"/>
          </a:xfrm>
        </p:spPr>
        <p:txBody>
          <a:bodyPr>
            <a:normAutofit/>
          </a:bodyPr>
          <a:lstStyle/>
          <a:p>
            <a:endParaRPr lang="en-US" sz="4000" dirty="0" smtClean="0"/>
          </a:p>
          <a:p>
            <a:r>
              <a:rPr lang="en-US" sz="4000" dirty="0" smtClean="0"/>
              <a:t>People</a:t>
            </a:r>
          </a:p>
          <a:p>
            <a:endParaRPr lang="en-US" sz="4000" dirty="0" smtClean="0"/>
          </a:p>
          <a:p>
            <a:endParaRPr lang="en-US" sz="4000" dirty="0" smtClean="0"/>
          </a:p>
          <a:p>
            <a:r>
              <a:rPr lang="en-US" sz="4000" dirty="0" smtClean="0"/>
              <a:t>Values</a:t>
            </a:r>
          </a:p>
          <a:p>
            <a:endParaRPr lang="en-US" sz="4000" dirty="0" smtClean="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066800"/>
            <a:ext cx="2733675" cy="1666875"/>
          </a:xfrm>
          <a:prstGeom prst="rect">
            <a:avLst/>
          </a:prstGeom>
        </p:spPr>
      </p:pic>
      <p:pic>
        <p:nvPicPr>
          <p:cNvPr id="8"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 y="5638800"/>
            <a:ext cx="5905500" cy="914400"/>
          </a:xfrm>
          <a:prstGeom prst="rect">
            <a:avLst/>
          </a:prstGeom>
        </p:spPr>
      </p:pic>
      <p:pic>
        <p:nvPicPr>
          <p:cNvPr id="9" name="Content Placeholder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6818" y="3048000"/>
            <a:ext cx="2667000" cy="2514600"/>
          </a:xfrm>
          <a:prstGeom prst="rect">
            <a:avLst/>
          </a:prstGeom>
        </p:spPr>
      </p:pic>
    </p:spTree>
    <p:extLst>
      <p:ext uri="{BB962C8B-B14F-4D97-AF65-F5344CB8AC3E}">
        <p14:creationId xmlns:p14="http://schemas.microsoft.com/office/powerpoint/2010/main" val="4287667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4715"/>
            <a:ext cx="9144000" cy="1154097"/>
          </a:xfrm>
        </p:spPr>
        <p:txBody>
          <a:bodyPr>
            <a:noAutofit/>
          </a:bodyPr>
          <a:lstStyle/>
          <a:p>
            <a:r>
              <a:rPr lang="en-US" sz="6000" dirty="0" smtClean="0"/>
              <a:t>NSM applied to ED setting</a:t>
            </a:r>
            <a:endParaRPr lang="en-US" sz="6000" dirty="0"/>
          </a:p>
        </p:txBody>
      </p:sp>
      <p:sp>
        <p:nvSpPr>
          <p:cNvPr id="3" name="Content Placeholder 2"/>
          <p:cNvSpPr>
            <a:spLocks noGrp="1"/>
          </p:cNvSpPr>
          <p:nvPr>
            <p:ph idx="1"/>
          </p:nvPr>
        </p:nvSpPr>
        <p:spPr>
          <a:xfrm>
            <a:off x="76200" y="2769833"/>
            <a:ext cx="9067800" cy="3783367"/>
          </a:xfrm>
        </p:spPr>
        <p:txBody>
          <a:bodyPr>
            <a:noAutofit/>
          </a:bodyPr>
          <a:lstStyle/>
          <a:p>
            <a:pPr marL="45720" indent="0">
              <a:buNone/>
            </a:pPr>
            <a:r>
              <a:rPr lang="en-US" sz="5400" b="1" dirty="0" smtClean="0">
                <a:solidFill>
                  <a:srgbClr val="FF0000"/>
                </a:solidFill>
              </a:rPr>
              <a:t>This is one for the Book!</a:t>
            </a:r>
          </a:p>
          <a:p>
            <a:pPr marL="45720" indent="0" algn="ctr">
              <a:buNone/>
            </a:pPr>
            <a:r>
              <a:rPr lang="en-US" sz="4400" b="1" dirty="0" smtClean="0">
                <a:solidFill>
                  <a:srgbClr val="FF0000"/>
                </a:solidFill>
              </a:rPr>
              <a:t>Reflection is a beautiful thing!! </a:t>
            </a:r>
            <a:endParaRPr lang="en-US" sz="4400" b="1" dirty="0">
              <a:solidFill>
                <a:srgbClr val="FF0000"/>
              </a:solidFill>
            </a:endParaRPr>
          </a:p>
          <a:p>
            <a:pPr marL="45720" indent="0" algn="ctr">
              <a:buNone/>
            </a:pPr>
            <a:r>
              <a:rPr lang="en-US" sz="4800" b="1" dirty="0" smtClean="0">
                <a:solidFill>
                  <a:srgbClr val="FF0000"/>
                </a:solidFill>
              </a:rPr>
              <a:t>…and less emotional</a:t>
            </a:r>
          </a:p>
          <a:p>
            <a:pPr marL="45720" indent="0" algn="ctr">
              <a:buNone/>
            </a:pPr>
            <a:r>
              <a:rPr lang="en-US" sz="4800" b="1" dirty="0" smtClean="0">
                <a:solidFill>
                  <a:srgbClr val="FF0000"/>
                </a:solidFill>
              </a:rPr>
              <a:t>… my art work inspired</a:t>
            </a:r>
          </a:p>
        </p:txBody>
      </p:sp>
    </p:spTree>
    <p:extLst>
      <p:ext uri="{BB962C8B-B14F-4D97-AF65-F5344CB8AC3E}">
        <p14:creationId xmlns:p14="http://schemas.microsoft.com/office/powerpoint/2010/main" val="2336844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609600"/>
            <a:ext cx="9144000" cy="6172200"/>
          </a:xfrm>
        </p:spPr>
        <p:txBody>
          <a:bodyPr>
            <a:normAutofit fontScale="62500" lnSpcReduction="20000"/>
          </a:bodyPr>
          <a:lstStyle/>
          <a:p>
            <a:pPr marL="45720" indent="0">
              <a:buNone/>
            </a:pPr>
            <a:r>
              <a:rPr lang="en-US" sz="4000" dirty="0"/>
              <a:t>NUR 44200 Leadership in Nursing</a:t>
            </a:r>
          </a:p>
          <a:p>
            <a:pPr marL="45720" indent="0">
              <a:buNone/>
            </a:pPr>
            <a:endParaRPr lang="en-US" sz="4000" dirty="0"/>
          </a:p>
          <a:p>
            <a:pPr marL="45720" indent="0">
              <a:buNone/>
            </a:pPr>
            <a:r>
              <a:rPr lang="en-US" sz="4000" dirty="0"/>
              <a:t>90 hour clinical with a preceptor</a:t>
            </a:r>
          </a:p>
          <a:p>
            <a:pPr marL="45720" indent="0">
              <a:buNone/>
            </a:pPr>
            <a:endParaRPr lang="en-US" sz="4000" dirty="0"/>
          </a:p>
          <a:p>
            <a:pPr marL="45720" indent="0">
              <a:buNone/>
            </a:pPr>
            <a:r>
              <a:rPr lang="en-US" sz="4000" dirty="0"/>
              <a:t>Quality Improvement </a:t>
            </a:r>
            <a:r>
              <a:rPr lang="en-US" sz="4000" dirty="0" smtClean="0"/>
              <a:t>Project</a:t>
            </a:r>
          </a:p>
          <a:p>
            <a:pPr marL="45720" indent="0">
              <a:buNone/>
            </a:pPr>
            <a:r>
              <a:rPr lang="en-US" sz="4000" dirty="0"/>
              <a:t>	</a:t>
            </a:r>
            <a:r>
              <a:rPr lang="en-US" sz="4000" dirty="0" smtClean="0"/>
              <a:t>Major challenges getting started</a:t>
            </a:r>
          </a:p>
          <a:p>
            <a:pPr marL="45720" indent="0">
              <a:buNone/>
            </a:pPr>
            <a:r>
              <a:rPr lang="en-US" sz="4000" dirty="0" smtClean="0"/>
              <a:t>	Lack of focus, lack of direction</a:t>
            </a:r>
          </a:p>
          <a:p>
            <a:pPr marL="45720" indent="0">
              <a:buNone/>
            </a:pPr>
            <a:r>
              <a:rPr lang="en-US" sz="4000" dirty="0"/>
              <a:t>	</a:t>
            </a:r>
            <a:r>
              <a:rPr lang="en-US" sz="4000" dirty="0" smtClean="0"/>
              <a:t>Irritation, frustration, disappointment</a:t>
            </a:r>
          </a:p>
          <a:p>
            <a:pPr marL="45720" indent="0">
              <a:buNone/>
            </a:pPr>
            <a:r>
              <a:rPr lang="en-US" sz="4000" dirty="0"/>
              <a:t>	</a:t>
            </a:r>
            <a:r>
              <a:rPr lang="en-US" sz="4000" dirty="0" smtClean="0"/>
              <a:t>Anger at times</a:t>
            </a:r>
          </a:p>
          <a:p>
            <a:pPr marL="45720" indent="0">
              <a:buNone/>
            </a:pPr>
            <a:r>
              <a:rPr lang="en-US" sz="4000" dirty="0"/>
              <a:t>	</a:t>
            </a:r>
            <a:r>
              <a:rPr lang="en-US" sz="4000" dirty="0" smtClean="0"/>
              <a:t>Three students, three preceptors – One project</a:t>
            </a:r>
          </a:p>
          <a:p>
            <a:pPr marL="45720" indent="0">
              <a:buNone/>
            </a:pPr>
            <a:r>
              <a:rPr lang="en-US" sz="4000" dirty="0"/>
              <a:t>	</a:t>
            </a:r>
            <a:r>
              <a:rPr lang="en-US" sz="4000" dirty="0" smtClean="0"/>
              <a:t>Clinical faculty (ongoing consultation with me)</a:t>
            </a:r>
          </a:p>
          <a:p>
            <a:pPr marL="45720" indent="0">
              <a:buNone/>
            </a:pPr>
            <a:r>
              <a:rPr lang="en-US" sz="4000" dirty="0"/>
              <a:t>	</a:t>
            </a:r>
            <a:r>
              <a:rPr lang="en-US" sz="4000" dirty="0" smtClean="0"/>
              <a:t>Semester deadlines fast approaching</a:t>
            </a:r>
          </a:p>
          <a:p>
            <a:pPr marL="45720" indent="0">
              <a:buNone/>
            </a:pPr>
            <a:endParaRPr lang="en-US" sz="4000" dirty="0" smtClean="0"/>
          </a:p>
          <a:p>
            <a:pPr marL="45720" indent="0">
              <a:buNone/>
            </a:pPr>
            <a:r>
              <a:rPr lang="en-US" sz="4000" dirty="0"/>
              <a:t>	</a:t>
            </a:r>
            <a:r>
              <a:rPr lang="en-US" sz="4000" dirty="0" smtClean="0"/>
              <a:t>3</a:t>
            </a:r>
            <a:r>
              <a:rPr lang="en-US" sz="4000" baseline="30000" dirty="0" smtClean="0"/>
              <a:t>rd</a:t>
            </a:r>
            <a:r>
              <a:rPr lang="en-US" sz="4000" dirty="0" smtClean="0"/>
              <a:t> visit by one student, calls from other two students</a:t>
            </a:r>
          </a:p>
          <a:p>
            <a:pPr marL="45720" indent="0">
              <a:buNone/>
            </a:pPr>
            <a:r>
              <a:rPr lang="en-US" sz="4000" dirty="0"/>
              <a:t>	</a:t>
            </a:r>
            <a:r>
              <a:rPr lang="en-US" sz="4000" dirty="0" smtClean="0"/>
              <a:t>Beckman ….had an idea!</a:t>
            </a:r>
          </a:p>
          <a:p>
            <a:pPr marL="45720" indent="0">
              <a:buNone/>
            </a:pPr>
            <a:r>
              <a:rPr lang="en-US" sz="4000" dirty="0"/>
              <a:t>	</a:t>
            </a:r>
            <a:endParaRPr lang="en-US" sz="4000" dirty="0" smtClean="0"/>
          </a:p>
          <a:p>
            <a:pPr marL="45720" indent="0">
              <a:buNone/>
            </a:pPr>
            <a:endParaRPr lang="en-US" sz="4000" dirty="0"/>
          </a:p>
          <a:p>
            <a:endParaRPr lang="en-US" dirty="0"/>
          </a:p>
        </p:txBody>
      </p:sp>
    </p:spTree>
    <p:extLst>
      <p:ext uri="{BB962C8B-B14F-4D97-AF65-F5344CB8AC3E}">
        <p14:creationId xmlns:p14="http://schemas.microsoft.com/office/powerpoint/2010/main" val="2806759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58200" cy="1154097"/>
          </a:xfrm>
        </p:spPr>
        <p:txBody>
          <a:bodyPr/>
          <a:lstStyle/>
          <a:p>
            <a:r>
              <a:rPr lang="en-US" dirty="0" smtClean="0"/>
              <a:t>At the little round table in LA 309C </a:t>
            </a:r>
            <a:endParaRPr lang="en-US" dirty="0"/>
          </a:p>
        </p:txBody>
      </p:sp>
      <p:sp>
        <p:nvSpPr>
          <p:cNvPr id="3" name="Content Placeholder 2"/>
          <p:cNvSpPr>
            <a:spLocks noGrp="1"/>
          </p:cNvSpPr>
          <p:nvPr>
            <p:ph idx="1"/>
          </p:nvPr>
        </p:nvSpPr>
        <p:spPr>
          <a:xfrm>
            <a:off x="152400" y="1219200"/>
            <a:ext cx="8915400" cy="5638800"/>
          </a:xfrm>
        </p:spPr>
        <p:txBody>
          <a:bodyPr>
            <a:normAutofit fontScale="92500" lnSpcReduction="20000"/>
          </a:bodyPr>
          <a:lstStyle/>
          <a:p>
            <a:r>
              <a:rPr lang="en-US" sz="2800" dirty="0" smtClean="0"/>
              <a:t>Moving my chair to the table, </a:t>
            </a:r>
            <a:r>
              <a:rPr lang="en-US" sz="3000" b="1" dirty="0" smtClean="0">
                <a:solidFill>
                  <a:srgbClr val="FF0000"/>
                </a:solidFill>
              </a:rPr>
              <a:t>Let’s do something</a:t>
            </a:r>
          </a:p>
          <a:p>
            <a:r>
              <a:rPr lang="en-US" sz="2800" dirty="0" smtClean="0"/>
              <a:t>Target audience – 50+ staff in ED</a:t>
            </a:r>
          </a:p>
          <a:p>
            <a:r>
              <a:rPr lang="en-US" sz="2800" dirty="0" smtClean="0"/>
              <a:t>Assess the environment you are in</a:t>
            </a:r>
          </a:p>
          <a:p>
            <a:pPr lvl="1"/>
            <a:r>
              <a:rPr lang="en-US" sz="2800" dirty="0" smtClean="0"/>
              <a:t>My art work - gift to this student</a:t>
            </a:r>
          </a:p>
          <a:p>
            <a:pPr lvl="1"/>
            <a:r>
              <a:rPr lang="en-US" sz="3500" b="1" dirty="0" smtClean="0">
                <a:solidFill>
                  <a:srgbClr val="FF0000"/>
                </a:solidFill>
              </a:rPr>
              <a:t>Proceed with caution</a:t>
            </a:r>
          </a:p>
          <a:p>
            <a:pPr lvl="1"/>
            <a:r>
              <a:rPr lang="en-US" sz="2800" b="1" dirty="0" smtClean="0">
                <a:solidFill>
                  <a:srgbClr val="FF0000"/>
                </a:solidFill>
              </a:rPr>
              <a:t>MUST</a:t>
            </a:r>
            <a:r>
              <a:rPr lang="en-US" sz="2800" dirty="0" smtClean="0"/>
              <a:t> validate with clinical faculty</a:t>
            </a:r>
          </a:p>
          <a:p>
            <a:pPr lvl="1"/>
            <a:r>
              <a:rPr lang="en-US" sz="2800" b="1" dirty="0" smtClean="0">
                <a:solidFill>
                  <a:srgbClr val="FF0000"/>
                </a:solidFill>
              </a:rPr>
              <a:t>MUST</a:t>
            </a:r>
            <a:r>
              <a:rPr lang="en-US" sz="2800" dirty="0" smtClean="0"/>
              <a:t> collaborate with other two students</a:t>
            </a:r>
          </a:p>
          <a:p>
            <a:pPr lvl="1"/>
            <a:r>
              <a:rPr lang="en-US" sz="2800" b="1" dirty="0" smtClean="0">
                <a:solidFill>
                  <a:srgbClr val="FF0000"/>
                </a:solidFill>
              </a:rPr>
              <a:t>MUST</a:t>
            </a:r>
            <a:r>
              <a:rPr lang="en-US" sz="2800" dirty="0" smtClean="0"/>
              <a:t> validate if assumptions are correct (staff survey</a:t>
            </a:r>
            <a:r>
              <a:rPr lang="en-US" sz="2800" dirty="0"/>
              <a:t>?)</a:t>
            </a:r>
          </a:p>
          <a:p>
            <a:pPr lvl="1"/>
            <a:endParaRPr lang="en-US" sz="2800" dirty="0" smtClean="0"/>
          </a:p>
          <a:p>
            <a:pPr lvl="1"/>
            <a:r>
              <a:rPr lang="en-US" sz="2800" dirty="0" smtClean="0"/>
              <a:t>Somewhat reassured that I was listening and cared, she left LA 3</a:t>
            </a:r>
            <a:r>
              <a:rPr lang="en-US" dirty="0" smtClean="0"/>
              <a:t>09C</a:t>
            </a:r>
          </a:p>
          <a:p>
            <a:pPr lvl="1"/>
            <a:endParaRPr lang="en-US" dirty="0"/>
          </a:p>
          <a:p>
            <a:pPr lvl="1"/>
            <a:r>
              <a:rPr lang="en-US" sz="3000" b="1" dirty="0" smtClean="0">
                <a:solidFill>
                  <a:srgbClr val="FF0000"/>
                </a:solidFill>
              </a:rPr>
              <a:t>Benner would call this a “critical teaching moment</a:t>
            </a:r>
            <a:r>
              <a:rPr lang="en-US" dirty="0" smtClean="0"/>
              <a:t>” (</a:t>
            </a:r>
            <a:r>
              <a:rPr lang="en-US" dirty="0" err="1" smtClean="0"/>
              <a:t>Alligood</a:t>
            </a:r>
            <a:r>
              <a:rPr lang="en-US" dirty="0" smtClean="0"/>
              <a:t> &amp; </a:t>
            </a:r>
            <a:r>
              <a:rPr lang="en-US" dirty="0" err="1" smtClean="0"/>
              <a:t>Tomey</a:t>
            </a:r>
            <a:r>
              <a:rPr lang="en-US" dirty="0" smtClean="0"/>
              <a:t>, 2010)</a:t>
            </a:r>
          </a:p>
          <a:p>
            <a:pPr marL="45720" indent="0">
              <a:buNone/>
            </a:pPr>
            <a:endParaRPr lang="en-US" dirty="0"/>
          </a:p>
        </p:txBody>
      </p:sp>
    </p:spTree>
    <p:extLst>
      <p:ext uri="{BB962C8B-B14F-4D97-AF65-F5344CB8AC3E}">
        <p14:creationId xmlns:p14="http://schemas.microsoft.com/office/powerpoint/2010/main" val="1963676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315200" cy="1154097"/>
          </a:xfrm>
        </p:spPr>
        <p:txBody>
          <a:bodyPr>
            <a:normAutofit/>
          </a:bodyPr>
          <a:lstStyle/>
          <a:p>
            <a:r>
              <a:rPr lang="en-US" sz="5400" dirty="0" smtClean="0"/>
              <a:t>Stress</a:t>
            </a:r>
            <a:endParaRPr lang="en-US" sz="5400" dirty="0"/>
          </a:p>
        </p:txBody>
      </p:sp>
      <p:sp>
        <p:nvSpPr>
          <p:cNvPr id="3" name="Content Placeholder 2"/>
          <p:cNvSpPr>
            <a:spLocks noGrp="1"/>
          </p:cNvSpPr>
          <p:nvPr>
            <p:ph idx="1"/>
          </p:nvPr>
        </p:nvSpPr>
        <p:spPr>
          <a:xfrm>
            <a:off x="457200" y="1447800"/>
            <a:ext cx="8382000" cy="5029200"/>
          </a:xfrm>
        </p:spPr>
        <p:txBody>
          <a:bodyPr>
            <a:normAutofit fontScale="92500" lnSpcReduction="10000"/>
          </a:bodyPr>
          <a:lstStyle/>
          <a:p>
            <a:pPr marL="45720" indent="0">
              <a:buNone/>
            </a:pPr>
            <a:r>
              <a:rPr lang="en-US" sz="3600" dirty="0" smtClean="0"/>
              <a:t>Stress is inevitable in healthcare and while a certain amount can move one forward, repeated exposure can affect one in a negative manner</a:t>
            </a:r>
          </a:p>
          <a:p>
            <a:pPr marL="45720" indent="0">
              <a:buNone/>
            </a:pPr>
            <a:endParaRPr lang="en-US" sz="3600" dirty="0" smtClean="0"/>
          </a:p>
          <a:p>
            <a:pPr marL="45720" indent="0">
              <a:buNone/>
            </a:pPr>
            <a:r>
              <a:rPr lang="en-US" sz="3600" dirty="0" smtClean="0"/>
              <a:t>80% of ED report moderate to high levels of burnout</a:t>
            </a:r>
            <a:endParaRPr lang="en-US" sz="3600" dirty="0"/>
          </a:p>
          <a:p>
            <a:pPr marL="45720" indent="0">
              <a:buNone/>
            </a:pPr>
            <a:endParaRPr lang="en-US" sz="3600" dirty="0" smtClean="0"/>
          </a:p>
          <a:p>
            <a:endParaRPr lang="en-US" dirty="0"/>
          </a:p>
          <a:p>
            <a:pPr marL="45720" indent="0" algn="r">
              <a:buNone/>
            </a:pPr>
            <a:r>
              <a:rPr lang="en-US" sz="2400" dirty="0" smtClean="0"/>
              <a:t>(Healy &amp; Tyrell, 2011)</a:t>
            </a:r>
            <a:endParaRPr lang="en-US" sz="2400" dirty="0"/>
          </a:p>
        </p:txBody>
      </p:sp>
    </p:spTree>
    <p:extLst>
      <p:ext uri="{BB962C8B-B14F-4D97-AF65-F5344CB8AC3E}">
        <p14:creationId xmlns:p14="http://schemas.microsoft.com/office/powerpoint/2010/main" val="922288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686800" cy="1154097"/>
          </a:xfrm>
        </p:spPr>
        <p:txBody>
          <a:bodyPr/>
          <a:lstStyle/>
          <a:p>
            <a:r>
              <a:rPr lang="en-US" dirty="0"/>
              <a:t>20</a:t>
            </a:r>
            <a:r>
              <a:rPr lang="en-US" sz="4800" dirty="0"/>
              <a:t>04 National Database of NQI</a:t>
            </a:r>
          </a:p>
        </p:txBody>
      </p:sp>
      <p:sp>
        <p:nvSpPr>
          <p:cNvPr id="3" name="Content Placeholder 2"/>
          <p:cNvSpPr>
            <a:spLocks noGrp="1"/>
          </p:cNvSpPr>
          <p:nvPr>
            <p:ph idx="1"/>
          </p:nvPr>
        </p:nvSpPr>
        <p:spPr>
          <a:xfrm>
            <a:off x="152400" y="2438400"/>
            <a:ext cx="8991600" cy="4114799"/>
          </a:xfrm>
        </p:spPr>
        <p:txBody>
          <a:bodyPr/>
          <a:lstStyle/>
          <a:p>
            <a:r>
              <a:rPr lang="en-US" sz="3200" dirty="0" smtClean="0"/>
              <a:t>EDs </a:t>
            </a:r>
            <a:r>
              <a:rPr lang="en-US" sz="3200" dirty="0"/>
              <a:t>report low satisfaction </a:t>
            </a:r>
            <a:r>
              <a:rPr lang="en-US" sz="3200" dirty="0" smtClean="0"/>
              <a:t>scores</a:t>
            </a:r>
          </a:p>
          <a:p>
            <a:pPr marL="45720" indent="0">
              <a:buNone/>
            </a:pPr>
            <a:endParaRPr lang="en-US" sz="3200" dirty="0"/>
          </a:p>
          <a:p>
            <a:pPr lvl="1"/>
            <a:r>
              <a:rPr lang="en-US" sz="3200" dirty="0"/>
              <a:t>Lack of established relationships with </a:t>
            </a:r>
            <a:r>
              <a:rPr lang="en-US" sz="3200" dirty="0" smtClean="0"/>
              <a:t>patients</a:t>
            </a:r>
          </a:p>
          <a:p>
            <a:pPr marL="320040" lvl="1" indent="0">
              <a:buNone/>
            </a:pPr>
            <a:endParaRPr lang="en-US" sz="3200" dirty="0"/>
          </a:p>
          <a:p>
            <a:pPr lvl="1"/>
            <a:r>
              <a:rPr lang="en-US" sz="3200" dirty="0"/>
              <a:t>Higher standard procedures and </a:t>
            </a:r>
            <a:r>
              <a:rPr lang="en-US" sz="3200" dirty="0" err="1"/>
              <a:t>protocals</a:t>
            </a:r>
            <a:endParaRPr lang="en-US" sz="3200" dirty="0"/>
          </a:p>
          <a:p>
            <a:endParaRPr lang="en-US" dirty="0"/>
          </a:p>
        </p:txBody>
      </p:sp>
    </p:spTree>
    <p:extLst>
      <p:ext uri="{BB962C8B-B14F-4D97-AF65-F5344CB8AC3E}">
        <p14:creationId xmlns:p14="http://schemas.microsoft.com/office/powerpoint/2010/main" val="587027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001000" cy="1763697"/>
          </a:xfrm>
        </p:spPr>
        <p:txBody>
          <a:bodyPr>
            <a:noAutofit/>
          </a:bodyPr>
          <a:lstStyle/>
          <a:p>
            <a:r>
              <a:rPr lang="en-US" sz="5400" dirty="0" smtClean="0"/>
              <a:t>What is associated with high nurse satisfaction?</a:t>
            </a:r>
            <a:endParaRPr lang="en-US" sz="5400" dirty="0"/>
          </a:p>
        </p:txBody>
      </p:sp>
      <p:sp>
        <p:nvSpPr>
          <p:cNvPr id="3" name="Content Placeholder 2"/>
          <p:cNvSpPr>
            <a:spLocks noGrp="1"/>
          </p:cNvSpPr>
          <p:nvPr>
            <p:ph idx="1"/>
          </p:nvPr>
        </p:nvSpPr>
        <p:spPr>
          <a:xfrm>
            <a:off x="762000" y="2286000"/>
            <a:ext cx="8001000" cy="4191000"/>
          </a:xfrm>
        </p:spPr>
        <p:txBody>
          <a:bodyPr>
            <a:noAutofit/>
          </a:bodyPr>
          <a:lstStyle/>
          <a:p>
            <a:r>
              <a:rPr lang="en-US" sz="3200" dirty="0" smtClean="0"/>
              <a:t>Decrease burnout</a:t>
            </a:r>
          </a:p>
          <a:p>
            <a:r>
              <a:rPr lang="en-US" sz="3200" dirty="0" smtClean="0"/>
              <a:t>Decrease needle sticks</a:t>
            </a:r>
          </a:p>
          <a:p>
            <a:r>
              <a:rPr lang="en-US" sz="3200" dirty="0" smtClean="0"/>
              <a:t>Increase patient satisfaction</a:t>
            </a:r>
          </a:p>
          <a:p>
            <a:r>
              <a:rPr lang="en-US" sz="3200" dirty="0" smtClean="0"/>
              <a:t>Increase commitment to the organization</a:t>
            </a:r>
          </a:p>
          <a:p>
            <a:r>
              <a:rPr lang="en-US" sz="3200" dirty="0" smtClean="0"/>
              <a:t>Increase intent to stay in job</a:t>
            </a:r>
          </a:p>
          <a:p>
            <a:r>
              <a:rPr lang="en-US" sz="3200" dirty="0" smtClean="0"/>
              <a:t>Decrease turnover rates</a:t>
            </a:r>
          </a:p>
          <a:p>
            <a:pPr marL="45720" indent="0" algn="r">
              <a:buNone/>
            </a:pPr>
            <a:r>
              <a:rPr lang="en-US" sz="2400" dirty="0" smtClean="0"/>
              <a:t>(Boyle, 2009)</a:t>
            </a:r>
            <a:endParaRPr lang="en-US" sz="2400" dirty="0"/>
          </a:p>
        </p:txBody>
      </p:sp>
    </p:spTree>
    <p:extLst>
      <p:ext uri="{BB962C8B-B14F-4D97-AF65-F5344CB8AC3E}">
        <p14:creationId xmlns:p14="http://schemas.microsoft.com/office/powerpoint/2010/main" val="1029880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609600"/>
            <a:ext cx="8106833" cy="6080125"/>
          </a:xfrm>
        </p:spPr>
      </p:pic>
    </p:spTree>
    <p:extLst>
      <p:ext uri="{BB962C8B-B14F-4D97-AF65-F5344CB8AC3E}">
        <p14:creationId xmlns:p14="http://schemas.microsoft.com/office/powerpoint/2010/main" val="2315032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661988"/>
            <a:ext cx="8001000" cy="6000750"/>
          </a:xfrm>
        </p:spPr>
      </p:pic>
    </p:spTree>
    <p:extLst>
      <p:ext uri="{BB962C8B-B14F-4D97-AF65-F5344CB8AC3E}">
        <p14:creationId xmlns:p14="http://schemas.microsoft.com/office/powerpoint/2010/main" val="3841860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609600"/>
            <a:ext cx="8070849" cy="6053137"/>
          </a:xfrm>
        </p:spPr>
      </p:pic>
    </p:spTree>
    <p:extLst>
      <p:ext uri="{BB962C8B-B14F-4D97-AF65-F5344CB8AC3E}">
        <p14:creationId xmlns:p14="http://schemas.microsoft.com/office/powerpoint/2010/main" val="3208327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25" y="76200"/>
            <a:ext cx="8001000" cy="1154097"/>
          </a:xfrm>
        </p:spPr>
        <p:txBody>
          <a:bodyPr>
            <a:normAutofit/>
          </a:bodyPr>
          <a:lstStyle/>
          <a:p>
            <a:r>
              <a:rPr lang="en-US" sz="5400" dirty="0" smtClean="0"/>
              <a:t>Staff education</a:t>
            </a:r>
            <a:endParaRPr lang="en-US" sz="5400" dirty="0"/>
          </a:p>
        </p:txBody>
      </p:sp>
      <p:sp>
        <p:nvSpPr>
          <p:cNvPr id="3" name="Content Placeholder 2"/>
          <p:cNvSpPr>
            <a:spLocks noGrp="1"/>
          </p:cNvSpPr>
          <p:nvPr>
            <p:ph idx="1"/>
          </p:nvPr>
        </p:nvSpPr>
        <p:spPr>
          <a:xfrm>
            <a:off x="0" y="1143000"/>
            <a:ext cx="8610600" cy="6400800"/>
          </a:xfrm>
        </p:spPr>
        <p:txBody>
          <a:bodyPr>
            <a:noAutofit/>
          </a:bodyPr>
          <a:lstStyle/>
          <a:p>
            <a:r>
              <a:rPr lang="en-US" sz="3200" dirty="0" smtClean="0"/>
              <a:t>applied NSM to assess stressors identified in the staff survey</a:t>
            </a:r>
          </a:p>
          <a:p>
            <a:endParaRPr lang="en-US" sz="3200" dirty="0" smtClean="0"/>
          </a:p>
          <a:p>
            <a:r>
              <a:rPr lang="en-US" sz="3200" dirty="0" smtClean="0"/>
              <a:t>show how they </a:t>
            </a:r>
          </a:p>
          <a:p>
            <a:pPr marL="45720" indent="0">
              <a:buNone/>
            </a:pPr>
            <a:r>
              <a:rPr lang="en-US" sz="3200" dirty="0" smtClean="0"/>
              <a:t>can penetrate the</a:t>
            </a:r>
          </a:p>
          <a:p>
            <a:pPr marL="45720" indent="0">
              <a:buNone/>
            </a:pPr>
            <a:r>
              <a:rPr lang="en-US" sz="3200" dirty="0" smtClean="0"/>
              <a:t>normal line of defense</a:t>
            </a:r>
          </a:p>
          <a:p>
            <a:r>
              <a:rPr lang="en-US" sz="3200" dirty="0" smtClean="0"/>
              <a:t>Explained what each line of defense meant and how it can have an </a:t>
            </a:r>
            <a:r>
              <a:rPr lang="en-US" sz="3600" dirty="0" smtClean="0">
                <a:solidFill>
                  <a:schemeClr val="tx2"/>
                </a:solidFill>
              </a:rPr>
              <a:t>effect on the staff and patients</a:t>
            </a:r>
          </a:p>
          <a:p>
            <a:pPr marL="45720" indent="0" algn="r">
              <a:buNone/>
            </a:pPr>
            <a:r>
              <a:rPr lang="en-US" sz="2400" dirty="0" smtClean="0"/>
              <a:t>(</a:t>
            </a:r>
            <a:r>
              <a:rPr lang="en-US" sz="2400" dirty="0" err="1" smtClean="0"/>
              <a:t>Neuman</a:t>
            </a:r>
            <a:r>
              <a:rPr lang="en-US" sz="2400" dirty="0" smtClean="0"/>
              <a:t>, 2011)</a:t>
            </a:r>
          </a:p>
          <a:p>
            <a:pPr marL="45720" indent="0">
              <a:buNone/>
            </a:pPr>
            <a:endParaRPr lang="en-US" sz="3600" dirty="0" smtClean="0">
              <a:solidFill>
                <a:schemeClr val="tx2"/>
              </a:solidFill>
            </a:endParaRPr>
          </a:p>
          <a:p>
            <a:endParaRPr lang="en-US" sz="3600" dirty="0">
              <a:solidFill>
                <a:schemeClr val="tx2"/>
              </a:solidFill>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1676400"/>
            <a:ext cx="3806825" cy="2855119"/>
          </a:xfrm>
          <a:prstGeom prst="rect">
            <a:avLst/>
          </a:prstGeom>
        </p:spPr>
      </p:pic>
    </p:spTree>
    <p:extLst>
      <p:ext uri="{BB962C8B-B14F-4D97-AF65-F5344CB8AC3E}">
        <p14:creationId xmlns:p14="http://schemas.microsoft.com/office/powerpoint/2010/main" val="422867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15200" cy="1839897"/>
          </a:xfrm>
        </p:spPr>
        <p:txBody>
          <a:bodyPr>
            <a:normAutofit/>
          </a:bodyPr>
          <a:lstStyle/>
          <a:p>
            <a:r>
              <a:rPr lang="en-US" dirty="0" smtClean="0"/>
              <a:t/>
            </a:r>
            <a:br>
              <a:rPr lang="en-US" dirty="0" smtClean="0"/>
            </a:br>
            <a:endParaRPr lang="en-US" dirty="0"/>
          </a:p>
        </p:txBody>
      </p:sp>
      <p:sp>
        <p:nvSpPr>
          <p:cNvPr id="3" name="Content Placeholder 2"/>
          <p:cNvSpPr>
            <a:spLocks noGrp="1"/>
          </p:cNvSpPr>
          <p:nvPr>
            <p:ph idx="1"/>
          </p:nvPr>
        </p:nvSpPr>
        <p:spPr>
          <a:xfrm>
            <a:off x="32327" y="2514600"/>
            <a:ext cx="8839200" cy="4648200"/>
          </a:xfrm>
        </p:spPr>
        <p:txBody>
          <a:bodyPr>
            <a:normAutofit/>
          </a:bodyPr>
          <a:lstStyle/>
          <a:p>
            <a:r>
              <a:rPr lang="en-US" sz="4000" dirty="0" smtClean="0"/>
              <a:t>Role models </a:t>
            </a:r>
          </a:p>
          <a:p>
            <a:r>
              <a:rPr lang="en-US" sz="4000" dirty="0" smtClean="0"/>
              <a:t>8…10…12…</a:t>
            </a:r>
            <a:r>
              <a:rPr lang="en-US" sz="4000" b="1" dirty="0" smtClean="0">
                <a:solidFill>
                  <a:schemeClr val="tx2"/>
                </a:solidFill>
              </a:rPr>
              <a:t>13</a:t>
            </a:r>
            <a:r>
              <a:rPr lang="en-US" sz="4000" dirty="0" smtClean="0"/>
              <a:t>…19…</a:t>
            </a:r>
          </a:p>
          <a:p>
            <a:endParaRPr lang="en-US" sz="4000" dirty="0" smtClean="0"/>
          </a:p>
          <a:p>
            <a:pPr marL="502920" lvl="2" indent="0" algn="r">
              <a:buNone/>
            </a:pPr>
            <a:r>
              <a:rPr lang="en-US" sz="3200" b="1" dirty="0" smtClean="0">
                <a:solidFill>
                  <a:schemeClr val="tx2"/>
                </a:solidFill>
              </a:rPr>
              <a:t>Episodic </a:t>
            </a:r>
            <a:r>
              <a:rPr lang="en-US" sz="3200" b="1" dirty="0">
                <a:solidFill>
                  <a:schemeClr val="tx2"/>
                </a:solidFill>
              </a:rPr>
              <a:t>memory (happy</a:t>
            </a:r>
            <a:r>
              <a:rPr lang="en-US" sz="3200" b="1" dirty="0" smtClean="0">
                <a:solidFill>
                  <a:schemeClr val="tx2"/>
                </a:solidFill>
              </a:rPr>
              <a:t>)</a:t>
            </a:r>
          </a:p>
          <a:p>
            <a:pPr marL="502920" lvl="2" indent="0" algn="r">
              <a:buNone/>
            </a:pPr>
            <a:r>
              <a:rPr lang="en-US" sz="3200" b="1" dirty="0" smtClean="0">
                <a:solidFill>
                  <a:schemeClr val="tx2"/>
                </a:solidFill>
              </a:rPr>
              <a:t>Caring &amp; respect</a:t>
            </a:r>
            <a:r>
              <a:rPr lang="en-US" sz="3200" b="1" dirty="0">
                <a:solidFill>
                  <a:schemeClr val="tx2"/>
                </a:solidFill>
              </a:rPr>
              <a:t> </a:t>
            </a:r>
            <a:endParaRPr lang="en-US" sz="3200" b="1" dirty="0" smtClean="0">
              <a:solidFill>
                <a:schemeClr val="tx2"/>
              </a:solidFill>
            </a:endParaRPr>
          </a:p>
          <a:p>
            <a:pPr marL="502920" lvl="2" indent="0" algn="r">
              <a:buNone/>
            </a:pPr>
            <a:r>
              <a:rPr lang="en-US" sz="3200" b="1" dirty="0" smtClean="0">
                <a:solidFill>
                  <a:schemeClr val="tx2"/>
                </a:solidFill>
              </a:rPr>
              <a:t>Successful </a:t>
            </a:r>
            <a:r>
              <a:rPr lang="en-US" sz="3200" b="1" dirty="0">
                <a:solidFill>
                  <a:schemeClr val="tx2"/>
                </a:solidFill>
              </a:rPr>
              <a:t>outcomes </a:t>
            </a:r>
            <a:r>
              <a:rPr lang="en-US" sz="3200" b="1" dirty="0" smtClean="0">
                <a:solidFill>
                  <a:schemeClr val="tx2"/>
                </a:solidFill>
              </a:rPr>
              <a:t>inspire</a:t>
            </a:r>
          </a:p>
          <a:p>
            <a:pPr marL="45720" indent="0" algn="r">
              <a:buNone/>
            </a:pPr>
            <a:r>
              <a:rPr lang="en-US" sz="2800" b="1" dirty="0" smtClean="0">
                <a:solidFill>
                  <a:schemeClr val="tx2"/>
                </a:solidFill>
              </a:rPr>
              <a:t>Build on prior learning</a:t>
            </a:r>
          </a:p>
          <a:p>
            <a:pPr marL="45720" indent="0" algn="r">
              <a:buNone/>
            </a:pPr>
            <a:endParaRPr lang="en-US" sz="3200" b="1" dirty="0">
              <a:solidFill>
                <a:schemeClr val="tx2"/>
              </a:solidFill>
            </a:endParaRPr>
          </a:p>
          <a:p>
            <a:pPr marL="45720"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62000"/>
            <a:ext cx="2733675" cy="1666875"/>
          </a:xfrm>
          <a:prstGeom prst="rect">
            <a:avLst/>
          </a:prstGeom>
        </p:spPr>
      </p:pic>
      <p:pic>
        <p:nvPicPr>
          <p:cNvPr id="5"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473"/>
            <a:ext cx="3657600" cy="3247593"/>
          </a:xfrm>
          <a:prstGeom prst="rect">
            <a:avLst/>
          </a:prstGeom>
        </p:spPr>
      </p:pic>
    </p:spTree>
    <p:extLst>
      <p:ext uri="{BB962C8B-B14F-4D97-AF65-F5344CB8AC3E}">
        <p14:creationId xmlns:p14="http://schemas.microsoft.com/office/powerpoint/2010/main" val="33052999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33400"/>
            <a:ext cx="8172449" cy="6129337"/>
          </a:xfrm>
        </p:spPr>
      </p:pic>
    </p:spTree>
    <p:extLst>
      <p:ext uri="{BB962C8B-B14F-4D97-AF65-F5344CB8AC3E}">
        <p14:creationId xmlns:p14="http://schemas.microsoft.com/office/powerpoint/2010/main" val="3767699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04800"/>
            <a:ext cx="8428565" cy="6321424"/>
          </a:xfrm>
        </p:spPr>
      </p:pic>
    </p:spTree>
    <p:extLst>
      <p:ext uri="{BB962C8B-B14F-4D97-AF65-F5344CB8AC3E}">
        <p14:creationId xmlns:p14="http://schemas.microsoft.com/office/powerpoint/2010/main" val="1537694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81000"/>
            <a:ext cx="8172449" cy="6129337"/>
          </a:xfrm>
        </p:spPr>
      </p:pic>
    </p:spTree>
    <p:extLst>
      <p:ext uri="{BB962C8B-B14F-4D97-AF65-F5344CB8AC3E}">
        <p14:creationId xmlns:p14="http://schemas.microsoft.com/office/powerpoint/2010/main" val="1701733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609600"/>
            <a:ext cx="7969249" cy="5976937"/>
          </a:xfrm>
        </p:spPr>
      </p:pic>
    </p:spTree>
    <p:extLst>
      <p:ext uri="{BB962C8B-B14F-4D97-AF65-F5344CB8AC3E}">
        <p14:creationId xmlns:p14="http://schemas.microsoft.com/office/powerpoint/2010/main" val="489651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001000" cy="1154097"/>
          </a:xfrm>
        </p:spPr>
        <p:txBody>
          <a:bodyPr>
            <a:normAutofit fontScale="90000"/>
          </a:bodyPr>
          <a:lstStyle/>
          <a:p>
            <a:pPr lvl="1" algn="l" rtl="0">
              <a:spcBef>
                <a:spcPct val="0"/>
              </a:spcBef>
            </a:pPr>
            <a:r>
              <a:rPr lang="en-US" sz="4400" dirty="0" smtClean="0"/>
              <a:t/>
            </a:r>
            <a:br>
              <a:rPr lang="en-US" sz="4400" dirty="0" smtClean="0"/>
            </a:br>
            <a:r>
              <a:rPr lang="en-US" sz="2800" dirty="0"/>
              <a:t/>
            </a:r>
            <a:br>
              <a:rPr lang="en-US" sz="2800" dirty="0"/>
            </a:br>
            <a:endParaRPr lang="en-US" dirty="0"/>
          </a:p>
        </p:txBody>
      </p:sp>
      <p:sp>
        <p:nvSpPr>
          <p:cNvPr id="3" name="Content Placeholder 2"/>
          <p:cNvSpPr>
            <a:spLocks noGrp="1"/>
          </p:cNvSpPr>
          <p:nvPr>
            <p:ph idx="1"/>
          </p:nvPr>
        </p:nvSpPr>
        <p:spPr>
          <a:xfrm>
            <a:off x="34212" y="2474167"/>
            <a:ext cx="8763000" cy="4419600"/>
          </a:xfrm>
        </p:spPr>
        <p:txBody>
          <a:bodyPr>
            <a:noAutofit/>
          </a:bodyPr>
          <a:lstStyle/>
          <a:p>
            <a:pPr marL="45720" indent="0">
              <a:buNone/>
            </a:pPr>
            <a:endParaRPr lang="en-US" sz="3200" dirty="0" smtClean="0"/>
          </a:p>
          <a:p>
            <a:r>
              <a:rPr lang="en-US" sz="3200" dirty="0" smtClean="0"/>
              <a:t>serves </a:t>
            </a:r>
            <a:r>
              <a:rPr lang="en-US" sz="3200" dirty="0"/>
              <a:t>the public </a:t>
            </a:r>
            <a:r>
              <a:rPr lang="en-US" sz="3200" dirty="0" smtClean="0"/>
              <a:t>interest</a:t>
            </a:r>
          </a:p>
          <a:p>
            <a:r>
              <a:rPr lang="en-US" sz="2800" dirty="0" smtClean="0"/>
              <a:t>assess </a:t>
            </a:r>
            <a:r>
              <a:rPr lang="en-US" sz="2800" dirty="0"/>
              <a:t>and </a:t>
            </a:r>
            <a:r>
              <a:rPr lang="en-US" sz="2800" dirty="0" smtClean="0"/>
              <a:t>identify </a:t>
            </a:r>
            <a:r>
              <a:rPr lang="en-US" sz="2800" dirty="0"/>
              <a:t>programs that engage in effective educational </a:t>
            </a:r>
            <a:r>
              <a:rPr lang="en-US" sz="2800" dirty="0" smtClean="0"/>
              <a:t>practices</a:t>
            </a:r>
          </a:p>
          <a:p>
            <a:r>
              <a:rPr lang="en-US" sz="2800" dirty="0" smtClean="0"/>
              <a:t>voluntary</a:t>
            </a:r>
            <a:r>
              <a:rPr lang="en-US" sz="2800" dirty="0"/>
              <a:t>, self-regulatory </a:t>
            </a:r>
            <a:r>
              <a:rPr lang="en-US" sz="2800" dirty="0" smtClean="0"/>
              <a:t>process</a:t>
            </a:r>
          </a:p>
          <a:p>
            <a:pPr lvl="1"/>
            <a:r>
              <a:rPr lang="en-US" sz="2600" dirty="0" smtClean="0"/>
              <a:t>encourages </a:t>
            </a:r>
            <a:r>
              <a:rPr lang="en-US" sz="2600" dirty="0"/>
              <a:t>continuing self-assessment </a:t>
            </a:r>
            <a:endParaRPr lang="en-US" sz="2600" dirty="0" smtClean="0"/>
          </a:p>
          <a:p>
            <a:pPr lvl="1"/>
            <a:r>
              <a:rPr lang="en-US" sz="2600" dirty="0" smtClean="0"/>
              <a:t>supports </a:t>
            </a:r>
            <a:r>
              <a:rPr lang="en-US" sz="2600" dirty="0"/>
              <a:t>continuing growth and </a:t>
            </a:r>
            <a:r>
              <a:rPr lang="en-US" sz="2600" dirty="0" smtClean="0"/>
              <a:t>improvement</a:t>
            </a:r>
          </a:p>
          <a:p>
            <a:pPr marL="45720" indent="0">
              <a:buNone/>
            </a:pPr>
            <a:r>
              <a:rPr lang="en-US" b="1" dirty="0" smtClean="0">
                <a:hlinkClick r:id="rId2"/>
              </a:rPr>
              <a:t>Review </a:t>
            </a:r>
            <a:r>
              <a:rPr lang="en-US" b="1" dirty="0">
                <a:hlinkClick r:id="rId2"/>
              </a:rPr>
              <a:t>the FINAL DRAFT of the </a:t>
            </a:r>
            <a:r>
              <a:rPr lang="en-US" b="1" i="1" dirty="0">
                <a:hlinkClick r:id="rId2"/>
              </a:rPr>
              <a:t>Proposed Standards for Accreditation of Baccalaureate and Graduate Nursing Programs </a:t>
            </a:r>
            <a:r>
              <a:rPr lang="en-US" b="1" dirty="0">
                <a:hlinkClick r:id="rId2"/>
              </a:rPr>
              <a:t>(March 2013)</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76962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975" y="381000"/>
            <a:ext cx="5905500" cy="914400"/>
          </a:xfrm>
          <a:prstGeom prst="rect">
            <a:avLst/>
          </a:prstGeom>
        </p:spPr>
      </p:pic>
    </p:spTree>
    <p:extLst>
      <p:ext uri="{BB962C8B-B14F-4D97-AF65-F5344CB8AC3E}">
        <p14:creationId xmlns:p14="http://schemas.microsoft.com/office/powerpoint/2010/main" val="35710536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458200" cy="1306497"/>
          </a:xfrm>
        </p:spPr>
        <p:txBody>
          <a:bodyPr>
            <a:noAutofit/>
          </a:bodyPr>
          <a:lstStyle/>
          <a:p>
            <a:endParaRPr lang="en-US" sz="3200" dirty="0"/>
          </a:p>
        </p:txBody>
      </p:sp>
      <p:sp>
        <p:nvSpPr>
          <p:cNvPr id="3" name="Content Placeholder 2"/>
          <p:cNvSpPr>
            <a:spLocks noGrp="1"/>
          </p:cNvSpPr>
          <p:nvPr>
            <p:ph idx="1"/>
          </p:nvPr>
        </p:nvSpPr>
        <p:spPr>
          <a:xfrm>
            <a:off x="76200" y="1447800"/>
            <a:ext cx="8915400" cy="5410200"/>
          </a:xfrm>
        </p:spPr>
        <p:txBody>
          <a:bodyPr>
            <a:normAutofit fontScale="70000" lnSpcReduction="20000"/>
          </a:bodyPr>
          <a:lstStyle/>
          <a:p>
            <a:pPr marL="45720" indent="0">
              <a:buNone/>
            </a:pPr>
            <a:r>
              <a:rPr lang="en-US" sz="4000" dirty="0"/>
              <a:t>National League for Nursing Accrediting Commission, Inc. </a:t>
            </a:r>
            <a:r>
              <a:rPr lang="en-US" sz="4000" dirty="0" smtClean="0"/>
              <a:t>has a </a:t>
            </a:r>
            <a:r>
              <a:rPr lang="en-US" sz="4000" dirty="0"/>
              <a:t>NEW </a:t>
            </a:r>
            <a:r>
              <a:rPr lang="en-US" sz="4000" dirty="0" smtClean="0"/>
              <a:t>name.</a:t>
            </a:r>
          </a:p>
          <a:p>
            <a:pPr marL="45720" indent="0">
              <a:buNone/>
            </a:pPr>
            <a:r>
              <a:rPr lang="en-US" sz="4000" dirty="0" smtClean="0"/>
              <a:t>Effective </a:t>
            </a:r>
            <a:r>
              <a:rPr lang="en-US" sz="4000" dirty="0"/>
              <a:t>May 6, 2013, the NLNAC changed its name and is now the Accreditation Commission for Education in Nursing (ACEN</a:t>
            </a:r>
            <a:r>
              <a:rPr lang="en-US" sz="4000" dirty="0" smtClean="0"/>
              <a:t>)</a:t>
            </a:r>
          </a:p>
          <a:p>
            <a:pPr marL="45720" indent="0">
              <a:buNone/>
            </a:pPr>
            <a:r>
              <a:rPr lang="en-US" sz="2800" dirty="0"/>
              <a:t/>
            </a:r>
            <a:br>
              <a:rPr lang="en-US" sz="2800" dirty="0"/>
            </a:br>
            <a:r>
              <a:rPr lang="en-US" sz="2800" dirty="0"/>
              <a:t/>
            </a:r>
            <a:br>
              <a:rPr lang="en-US" sz="2800" dirty="0"/>
            </a:br>
            <a:r>
              <a:rPr lang="en-US" sz="4000" i="1" dirty="0"/>
              <a:t>The goal of </a:t>
            </a:r>
            <a:r>
              <a:rPr lang="en-US" sz="4000" i="1" dirty="0" smtClean="0"/>
              <a:t>accreditation [USA] </a:t>
            </a:r>
            <a:r>
              <a:rPr lang="en-US" sz="4000" i="1" dirty="0"/>
              <a:t>is to ensure that education provided by institutions of higher education meets acceptable levels of quality. Here you will find lists of regional and national accrediting agencies recognized by the U.S. Secretary of Education as reliable authorities concerning the quality of education or training offered by the institutions of higher education or higher education programs they accredit.</a:t>
            </a:r>
            <a:endParaRPr lang="en-US" sz="4000" dirty="0"/>
          </a:p>
          <a:p>
            <a:pPr marL="45720" indent="0" algn="r">
              <a:buNone/>
            </a:pPr>
            <a:r>
              <a:rPr lang="en-US" dirty="0" smtClean="0">
                <a:hlinkClick r:id="rId2"/>
              </a:rPr>
              <a:t>http</a:t>
            </a:r>
            <a:r>
              <a:rPr lang="en-US" dirty="0">
                <a:hlinkClick r:id="rId2"/>
              </a:rPr>
              <a:t>://www2.ed.gov/admins/finaid/accred</a:t>
            </a:r>
            <a:endParaRPr lang="en-US" dirty="0"/>
          </a:p>
        </p:txBody>
      </p:sp>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1000"/>
            <a:ext cx="5905500" cy="914400"/>
          </a:xfrm>
          <a:prstGeom prst="rect">
            <a:avLst/>
          </a:prstGeom>
        </p:spPr>
      </p:pic>
    </p:spTree>
    <p:extLst>
      <p:ext uri="{BB962C8B-B14F-4D97-AF65-F5344CB8AC3E}">
        <p14:creationId xmlns:p14="http://schemas.microsoft.com/office/powerpoint/2010/main" val="37492330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54097"/>
          </a:xfrm>
        </p:spPr>
        <p:txBody>
          <a:bodyPr>
            <a:noAutofit/>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6159247"/>
              </p:ext>
            </p:extLst>
          </p:nvPr>
        </p:nvGraphicFramePr>
        <p:xfrm>
          <a:off x="304800" y="1524000"/>
          <a:ext cx="8534400" cy="5150039"/>
        </p:xfrm>
        <a:graphic>
          <a:graphicData uri="http://schemas.openxmlformats.org/drawingml/2006/table">
            <a:tbl>
              <a:tblPr/>
              <a:tblGrid>
                <a:gridCol w="8534400"/>
              </a:tblGrid>
              <a:tr h="1038484">
                <a:tc>
                  <a:txBody>
                    <a:bodyPr/>
                    <a:lstStyle/>
                    <a:p>
                      <a:r>
                        <a:rPr lang="en-US" sz="3200" dirty="0" smtClean="0"/>
                        <a:t>Canadian Association of Schools of Nursing (CASN)</a:t>
                      </a:r>
                      <a:endParaRPr lang="en-US" sz="3200" dirty="0"/>
                    </a:p>
                  </a:txBody>
                  <a:tcPr marL="0" marR="0" marT="0" marB="0" anchor="ctr">
                    <a:lnL>
                      <a:noFill/>
                    </a:lnL>
                    <a:lnR>
                      <a:noFill/>
                    </a:lnR>
                    <a:lnT>
                      <a:noFill/>
                    </a:lnT>
                    <a:lnB>
                      <a:noFill/>
                    </a:lnB>
                  </a:tcPr>
                </a:tc>
              </a:tr>
              <a:tr h="256916">
                <a:tc>
                  <a:txBody>
                    <a:bodyPr/>
                    <a:lstStyle/>
                    <a:p>
                      <a:endParaRPr lang="en-US" sz="3200" dirty="0"/>
                    </a:p>
                  </a:txBody>
                  <a:tcPr marL="0" marR="0" marT="0" marB="0" anchor="ctr">
                    <a:lnL>
                      <a:noFill/>
                    </a:lnL>
                    <a:lnR>
                      <a:noFill/>
                    </a:lnR>
                    <a:lnT>
                      <a:noFill/>
                    </a:lnT>
                    <a:lnB>
                      <a:noFill/>
                    </a:lnB>
                  </a:tcPr>
                </a:tc>
              </a:tr>
              <a:tr h="3623875">
                <a:tc>
                  <a:txBody>
                    <a:bodyPr/>
                    <a:lstStyle/>
                    <a:p>
                      <a:pPr algn="l"/>
                      <a:r>
                        <a:rPr lang="en-US" sz="2800" dirty="0"/>
                        <a:t>The Canadian Association of Schools of Nursing is the national accrediting body for nursing education in Canada. In 1987, the organization accredited its first undergraduate program and today, the accreditation of nursing education programs in Canada has become a core function of CASN. </a:t>
                      </a:r>
                      <a:endParaRPr lang="en-US" sz="2800" dirty="0" smtClean="0"/>
                    </a:p>
                    <a:p>
                      <a:pPr algn="l"/>
                      <a:endParaRPr lang="en-US" sz="2800" dirty="0" smtClean="0"/>
                    </a:p>
                    <a:p>
                      <a:pPr algn="r"/>
                      <a:r>
                        <a:rPr lang="en-US" sz="2800" dirty="0" smtClean="0"/>
                        <a:t>http://www.casn.ca/en/ </a:t>
                      </a:r>
                      <a:endParaRPr lang="en-US" sz="2800" dirty="0"/>
                    </a:p>
                  </a:txBody>
                  <a:tcPr marL="0" marR="0" marT="0" marB="0" anchor="ctr">
                    <a:lnL>
                      <a:noFill/>
                    </a:lnL>
                    <a:lnR>
                      <a:noFill/>
                    </a:lnR>
                    <a:lnT>
                      <a:noFill/>
                    </a:lnT>
                    <a:lnB>
                      <a:noFill/>
                    </a:lnB>
                  </a:tcPr>
                </a:tc>
              </a:tr>
            </a:tbl>
          </a:graphicData>
        </a:graphic>
      </p:graphicFrame>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81000"/>
            <a:ext cx="5905500" cy="914400"/>
          </a:xfrm>
          <a:prstGeom prst="rect">
            <a:avLst/>
          </a:prstGeom>
        </p:spPr>
      </p:pic>
    </p:spTree>
    <p:extLst>
      <p:ext uri="{BB962C8B-B14F-4D97-AF65-F5344CB8AC3E}">
        <p14:creationId xmlns:p14="http://schemas.microsoft.com/office/powerpoint/2010/main" val="13233861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001000" cy="1154097"/>
          </a:xfrm>
        </p:spPr>
        <p:txBody>
          <a:bodyPr>
            <a:normAutofit fontScale="90000"/>
          </a:bodyPr>
          <a:lstStyle/>
          <a:p>
            <a:r>
              <a:rPr lang="en-US" b="1" dirty="0" smtClean="0"/>
              <a:t>CASN - Undergraduate </a:t>
            </a:r>
            <a:r>
              <a:rPr lang="en-US" b="1" dirty="0"/>
              <a:t>nursing students create mental health app, receive inaugural Student e-Health Leadership Award </a:t>
            </a:r>
            <a:endParaRPr lang="en-US" dirty="0"/>
          </a:p>
        </p:txBody>
      </p:sp>
      <p:sp>
        <p:nvSpPr>
          <p:cNvPr id="3" name="Content Placeholder 2"/>
          <p:cNvSpPr>
            <a:spLocks noGrp="1"/>
          </p:cNvSpPr>
          <p:nvPr>
            <p:ph idx="1"/>
          </p:nvPr>
        </p:nvSpPr>
        <p:spPr>
          <a:xfrm>
            <a:off x="228600" y="2438400"/>
            <a:ext cx="8763000" cy="4267199"/>
          </a:xfrm>
        </p:spPr>
        <p:txBody>
          <a:bodyPr>
            <a:normAutofit lnSpcReduction="10000"/>
          </a:bodyPr>
          <a:lstStyle/>
          <a:p>
            <a:pPr marL="45720" indent="0">
              <a:buNone/>
            </a:pPr>
            <a:r>
              <a:rPr lang="en-US" dirty="0"/>
              <a:t>Award recognizes leadership in adoption and use of information and communications technologies among undergraduate nursing </a:t>
            </a:r>
            <a:r>
              <a:rPr lang="en-US" dirty="0" smtClean="0"/>
              <a:t>students</a:t>
            </a:r>
            <a:endParaRPr lang="en-US" dirty="0"/>
          </a:p>
          <a:p>
            <a:pPr marL="45720" indent="0">
              <a:buNone/>
            </a:pPr>
            <a:r>
              <a:rPr lang="en-US" dirty="0" smtClean="0">
                <a:hlinkClick r:id="rId2"/>
              </a:rPr>
              <a:t>Http</a:t>
            </a:r>
            <a:r>
              <a:rPr lang="en-US" dirty="0">
                <a:hlinkClick r:id="rId2"/>
              </a:rPr>
              <a:t>://</a:t>
            </a:r>
            <a:r>
              <a:rPr lang="en-US" dirty="0" smtClean="0">
                <a:hlinkClick r:id="rId2"/>
              </a:rPr>
              <a:t>www.casn.ca/en/Whats_new_at_CASN_108/items/140.html</a:t>
            </a:r>
            <a:endParaRPr lang="en-US" dirty="0" smtClean="0"/>
          </a:p>
          <a:p>
            <a:pPr marL="45720" indent="0">
              <a:buNone/>
            </a:pPr>
            <a:endParaRPr lang="en-US" dirty="0"/>
          </a:p>
          <a:p>
            <a:pPr marL="45720" indent="0">
              <a:buNone/>
            </a:pPr>
            <a:r>
              <a:rPr lang="en-US" sz="2400" dirty="0"/>
              <a:t>“Canadian nursing students are learning from the beginning of their baccalaureate education to embrace change and advancement in technology to best serve our practice,” said </a:t>
            </a:r>
            <a:r>
              <a:rPr lang="en-US" sz="2400" dirty="0" err="1"/>
              <a:t>Lise</a:t>
            </a:r>
            <a:r>
              <a:rPr lang="en-US" sz="2400" dirty="0"/>
              <a:t> Schultz, Vice President of the Canadian Nursing Student Association. “This year we were thrilled to present the CASN/ </a:t>
            </a:r>
            <a:r>
              <a:rPr lang="en-US" sz="2400" dirty="0" err="1"/>
              <a:t>Infoway</a:t>
            </a:r>
            <a:r>
              <a:rPr lang="en-US" sz="2400" dirty="0"/>
              <a:t> joint award recognizing the technological skill set that the next generation of nurses are bringing to Canadian health care.”</a:t>
            </a:r>
          </a:p>
        </p:txBody>
      </p:sp>
    </p:spTree>
    <p:extLst>
      <p:ext uri="{BB962C8B-B14F-4D97-AF65-F5344CB8AC3E}">
        <p14:creationId xmlns:p14="http://schemas.microsoft.com/office/powerpoint/2010/main" val="29277488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8077200" cy="1154097"/>
          </a:xfrm>
        </p:spPr>
        <p:txBody>
          <a:bodyPr/>
          <a:lstStyle/>
          <a:p>
            <a:r>
              <a:rPr lang="en-US" dirty="0" smtClean="0"/>
              <a:t>Inter-                                      Intra-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52400"/>
            <a:ext cx="4718049" cy="3538537"/>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360232"/>
            <a:ext cx="4413249" cy="3386136"/>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072" y="3352800"/>
            <a:ext cx="4451928" cy="3393568"/>
          </a:xfrm>
          <a:prstGeom prst="rect">
            <a:avLst/>
          </a:prstGeom>
        </p:spPr>
      </p:pic>
    </p:spTree>
    <p:extLst>
      <p:ext uri="{BB962C8B-B14F-4D97-AF65-F5344CB8AC3E}">
        <p14:creationId xmlns:p14="http://schemas.microsoft.com/office/powerpoint/2010/main" val="1031686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315200" cy="1154097"/>
          </a:xfrm>
        </p:spPr>
        <p:txBody>
          <a:bodyPr/>
          <a:lstStyle/>
          <a:p>
            <a:r>
              <a:rPr lang="en-US" dirty="0" smtClean="0"/>
              <a:t>Extra-personal Stressors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676400"/>
            <a:ext cx="5410200" cy="4770582"/>
          </a:xfrm>
        </p:spPr>
      </p:pic>
    </p:spTree>
    <p:extLst>
      <p:ext uri="{BB962C8B-B14F-4D97-AF65-F5344CB8AC3E}">
        <p14:creationId xmlns:p14="http://schemas.microsoft.com/office/powerpoint/2010/main" val="1999113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152400"/>
            <a:ext cx="5105400" cy="6629400"/>
          </a:xfrm>
        </p:spPr>
      </p:pic>
    </p:spTree>
    <p:extLst>
      <p:ext uri="{BB962C8B-B14F-4D97-AF65-F5344CB8AC3E}">
        <p14:creationId xmlns:p14="http://schemas.microsoft.com/office/powerpoint/2010/main" val="3328116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0"/>
            <a:ext cx="8915400" cy="1154097"/>
          </a:xfrm>
        </p:spPr>
        <p:txBody>
          <a:bodyPr/>
          <a:lstStyle/>
          <a:p>
            <a:r>
              <a:rPr lang="en-US" dirty="0" smtClean="0"/>
              <a:t>Intra-, Inter-, Extra-personal stressors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2975" y="2770188"/>
            <a:ext cx="4718049" cy="3538537"/>
          </a:xfrm>
        </p:spPr>
      </p:pic>
    </p:spTree>
    <p:extLst>
      <p:ext uri="{BB962C8B-B14F-4D97-AF65-F5344CB8AC3E}">
        <p14:creationId xmlns:p14="http://schemas.microsoft.com/office/powerpoint/2010/main" val="2120838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381000"/>
            <a:ext cx="8077200" cy="6172199"/>
          </a:xfrm>
        </p:spPr>
        <p:txBody>
          <a:bodyPr>
            <a:normAutofit lnSpcReduction="10000"/>
          </a:bodyPr>
          <a:lstStyle/>
          <a:p>
            <a:pPr marL="45720" indent="0">
              <a:buNone/>
            </a:pPr>
            <a:r>
              <a:rPr lang="en-US" sz="2800" dirty="0"/>
              <a:t>Hello Prof. Beckman,</a:t>
            </a:r>
          </a:p>
          <a:p>
            <a:pPr marL="45720" indent="0">
              <a:buNone/>
            </a:pPr>
            <a:endParaRPr lang="en-US" sz="2800" dirty="0" smtClean="0"/>
          </a:p>
          <a:p>
            <a:pPr marL="45720" indent="0">
              <a:buNone/>
            </a:pPr>
            <a:r>
              <a:rPr lang="en-US" sz="2800" dirty="0" smtClean="0"/>
              <a:t>Thanks </a:t>
            </a:r>
            <a:r>
              <a:rPr lang="en-US" sz="2800" dirty="0"/>
              <a:t>for your continued support, recognition and inspiration for the future. I hope I will have the chance to be one of your preceptors for the Leadership course someday. It would be an honor</a:t>
            </a:r>
            <a:r>
              <a:rPr lang="en-US" sz="2800" dirty="0" smtClean="0"/>
              <a:t>.</a:t>
            </a:r>
          </a:p>
          <a:p>
            <a:pPr marL="45720" indent="0">
              <a:buNone/>
            </a:pPr>
            <a:endParaRPr lang="en-US" sz="2800" dirty="0"/>
          </a:p>
          <a:p>
            <a:pPr marL="45720" indent="0">
              <a:buNone/>
            </a:pPr>
            <a:r>
              <a:rPr lang="en-US" sz="2800" dirty="0"/>
              <a:t>I hope your trip to Vancouver is a success and I know it will be. I am so pleased that Maria Wright is going too, she is a great leader</a:t>
            </a:r>
            <a:r>
              <a:rPr lang="en-US" sz="2800" dirty="0" smtClean="0"/>
              <a:t>.</a:t>
            </a:r>
          </a:p>
          <a:p>
            <a:pPr marL="45720" indent="0">
              <a:buNone/>
            </a:pPr>
            <a:endParaRPr lang="en-US" sz="2800" dirty="0"/>
          </a:p>
          <a:p>
            <a:pPr marL="45720" indent="0">
              <a:buNone/>
            </a:pPr>
            <a:r>
              <a:rPr lang="en-US" sz="2800" dirty="0"/>
              <a:t>Take Care and I will keep in touch,</a:t>
            </a:r>
          </a:p>
          <a:p>
            <a:pPr marL="45720" indent="0">
              <a:buNone/>
            </a:pPr>
            <a:r>
              <a:rPr lang="en-US" sz="2800" dirty="0"/>
              <a:t>Heather Hicks</a:t>
            </a:r>
          </a:p>
          <a:p>
            <a:endParaRPr lang="en-US" dirty="0"/>
          </a:p>
        </p:txBody>
      </p:sp>
    </p:spTree>
    <p:extLst>
      <p:ext uri="{BB962C8B-B14F-4D97-AF65-F5344CB8AC3E}">
        <p14:creationId xmlns:p14="http://schemas.microsoft.com/office/powerpoint/2010/main" val="1521378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752600" y="1371600"/>
            <a:ext cx="4648200" cy="621792"/>
          </a:xfrm>
        </p:spPr>
        <p:txBody>
          <a:bodyPr/>
          <a:lstStyle/>
          <a:p>
            <a:r>
              <a:rPr lang="en-US" sz="3200" dirty="0"/>
              <a:t>Heidi </a:t>
            </a:r>
            <a:r>
              <a:rPr lang="en-US" sz="3200" dirty="0" err="1"/>
              <a:t>Buffenbarger</a:t>
            </a:r>
            <a:endParaRPr lang="en-US" sz="3200" dirty="0"/>
          </a:p>
        </p:txBody>
      </p:sp>
      <p:sp>
        <p:nvSpPr>
          <p:cNvPr id="7" name="Text Placeholder 6"/>
          <p:cNvSpPr>
            <a:spLocks noGrp="1"/>
          </p:cNvSpPr>
          <p:nvPr>
            <p:ph type="body" sz="quarter" idx="3"/>
          </p:nvPr>
        </p:nvSpPr>
        <p:spPr>
          <a:xfrm>
            <a:off x="4572000" y="2514600"/>
            <a:ext cx="4419600" cy="621792"/>
          </a:xfrm>
        </p:spPr>
        <p:txBody>
          <a:bodyPr/>
          <a:lstStyle/>
          <a:p>
            <a:endParaRPr lang="en-US" sz="3200" dirty="0"/>
          </a:p>
        </p:txBody>
      </p:sp>
      <p:sp>
        <p:nvSpPr>
          <p:cNvPr id="5" name="Title 4"/>
          <p:cNvSpPr>
            <a:spLocks noGrp="1"/>
          </p:cNvSpPr>
          <p:nvPr>
            <p:ph type="title"/>
          </p:nvPr>
        </p:nvSpPr>
        <p:spPr>
          <a:xfrm>
            <a:off x="533400" y="304800"/>
            <a:ext cx="7315200" cy="1154097"/>
          </a:xfrm>
        </p:spPr>
        <p:txBody>
          <a:bodyPr>
            <a:normAutofit/>
          </a:bodyPr>
          <a:lstStyle/>
          <a:p>
            <a:r>
              <a:rPr lang="en-US" sz="4800" dirty="0" smtClean="0"/>
              <a:t>Inspirations in Education</a:t>
            </a:r>
            <a:endParaRPr lang="en-US" sz="4800" dirty="0"/>
          </a:p>
        </p:txBody>
      </p:sp>
      <p:sp>
        <p:nvSpPr>
          <p:cNvPr id="8" name="Content Placeholder 7"/>
          <p:cNvSpPr>
            <a:spLocks noGrp="1"/>
          </p:cNvSpPr>
          <p:nvPr>
            <p:ph sz="quarter" idx="13"/>
          </p:nvPr>
        </p:nvSpPr>
        <p:spPr>
          <a:xfrm>
            <a:off x="381000" y="2209800"/>
            <a:ext cx="3566160" cy="4419600"/>
          </a:xfrm>
        </p:spPr>
        <p:txBody>
          <a:bodyPr/>
          <a:lstStyle/>
          <a:p>
            <a:pPr marL="45720" indent="0">
              <a:buNone/>
            </a:pPr>
            <a:r>
              <a:rPr lang="en-US" sz="3200" b="1" dirty="0"/>
              <a:t>Identifying Nursing Student Stressors and Interventions Using the </a:t>
            </a:r>
            <a:r>
              <a:rPr lang="en-US" sz="3200" b="1" dirty="0" err="1"/>
              <a:t>Neuman</a:t>
            </a:r>
            <a:r>
              <a:rPr lang="en-US" sz="3200" b="1" dirty="0"/>
              <a:t> Systems Model</a:t>
            </a:r>
          </a:p>
          <a:p>
            <a:endParaRPr lang="en-US" dirty="0"/>
          </a:p>
        </p:txBody>
      </p:sp>
      <p:sp>
        <p:nvSpPr>
          <p:cNvPr id="9" name="Content Placeholder 8"/>
          <p:cNvSpPr>
            <a:spLocks noGrp="1"/>
          </p:cNvSpPr>
          <p:nvPr>
            <p:ph sz="quarter" idx="14"/>
          </p:nvPr>
        </p:nvSpPr>
        <p:spPr>
          <a:xfrm>
            <a:off x="4572000" y="1905000"/>
            <a:ext cx="4419600" cy="4876800"/>
          </a:xfrm>
        </p:spPr>
        <p:txBody>
          <a:bodyPr>
            <a:normAutofit fontScale="92500" lnSpcReduction="10000"/>
          </a:bodyPr>
          <a:lstStyle/>
          <a:p>
            <a:pPr marL="45720" indent="0">
              <a:buNone/>
            </a:pPr>
            <a:endParaRPr lang="en-US" sz="2800" dirty="0"/>
          </a:p>
          <a:p>
            <a:r>
              <a:rPr lang="en-US" sz="2800" dirty="0"/>
              <a:t>Identify preventions as interventions used by instructors to prevent system instability in the nursing student </a:t>
            </a:r>
            <a:r>
              <a:rPr lang="en-US" sz="2800" dirty="0" smtClean="0"/>
              <a:t>community</a:t>
            </a:r>
          </a:p>
          <a:p>
            <a:pPr marL="45720" indent="0">
              <a:buNone/>
            </a:pPr>
            <a:endParaRPr lang="en-US" sz="2800" dirty="0"/>
          </a:p>
          <a:p>
            <a:pPr lvl="0"/>
            <a:r>
              <a:rPr lang="en-US" sz="2800" dirty="0"/>
              <a:t>Identify preventions as interventions used by nursing students to prevent system instability within the individual.</a:t>
            </a:r>
          </a:p>
          <a:p>
            <a:endParaRPr lang="en-US" dirty="0"/>
          </a:p>
        </p:txBody>
      </p:sp>
    </p:spTree>
    <p:extLst>
      <p:ext uri="{BB962C8B-B14F-4D97-AF65-F5344CB8AC3E}">
        <p14:creationId xmlns:p14="http://schemas.microsoft.com/office/powerpoint/2010/main" val="2571973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67000" y="1447800"/>
            <a:ext cx="3364992" cy="621792"/>
          </a:xfrm>
        </p:spPr>
        <p:txBody>
          <a:bodyPr/>
          <a:lstStyle/>
          <a:p>
            <a:r>
              <a:rPr lang="en-US" sz="3200" dirty="0" smtClean="0"/>
              <a:t>Maria Wright</a:t>
            </a:r>
            <a:endParaRPr lang="en-US" sz="3200" dirty="0"/>
          </a:p>
        </p:txBody>
      </p:sp>
      <p:sp>
        <p:nvSpPr>
          <p:cNvPr id="7" name="Text Placeholder 6"/>
          <p:cNvSpPr>
            <a:spLocks noGrp="1"/>
          </p:cNvSpPr>
          <p:nvPr>
            <p:ph type="body" sz="quarter" idx="3"/>
          </p:nvPr>
        </p:nvSpPr>
        <p:spPr>
          <a:xfrm>
            <a:off x="4572000" y="2209800"/>
            <a:ext cx="4419600" cy="621792"/>
          </a:xfrm>
        </p:spPr>
        <p:txBody>
          <a:bodyPr/>
          <a:lstStyle/>
          <a:p>
            <a:endParaRPr lang="en-US" sz="3200" dirty="0"/>
          </a:p>
        </p:txBody>
      </p:sp>
      <p:sp>
        <p:nvSpPr>
          <p:cNvPr id="5" name="Title 4"/>
          <p:cNvSpPr>
            <a:spLocks noGrp="1"/>
          </p:cNvSpPr>
          <p:nvPr>
            <p:ph type="title"/>
          </p:nvPr>
        </p:nvSpPr>
        <p:spPr>
          <a:xfrm>
            <a:off x="685800" y="228600"/>
            <a:ext cx="7315200" cy="1154097"/>
          </a:xfrm>
        </p:spPr>
        <p:txBody>
          <a:bodyPr>
            <a:normAutofit/>
          </a:bodyPr>
          <a:lstStyle/>
          <a:p>
            <a:r>
              <a:rPr lang="en-US" sz="4800" dirty="0" smtClean="0"/>
              <a:t>Inspirations in Education</a:t>
            </a:r>
            <a:endParaRPr lang="en-US" sz="4800" dirty="0"/>
          </a:p>
        </p:txBody>
      </p:sp>
      <p:sp>
        <p:nvSpPr>
          <p:cNvPr id="8" name="Content Placeholder 7"/>
          <p:cNvSpPr>
            <a:spLocks noGrp="1"/>
          </p:cNvSpPr>
          <p:nvPr>
            <p:ph sz="quarter" idx="13"/>
          </p:nvPr>
        </p:nvSpPr>
        <p:spPr>
          <a:xfrm>
            <a:off x="457200" y="2209800"/>
            <a:ext cx="3566160" cy="4343400"/>
          </a:xfrm>
        </p:spPr>
        <p:txBody>
          <a:bodyPr/>
          <a:lstStyle/>
          <a:p>
            <a:pPr marL="45720" indent="0">
              <a:buNone/>
            </a:pPr>
            <a:r>
              <a:rPr lang="en-US" sz="3200" b="1" dirty="0"/>
              <a:t>NSM in Education: Energizing Teacher and Student Learning Outcomes</a:t>
            </a:r>
          </a:p>
          <a:p>
            <a:endParaRPr lang="en-US" dirty="0"/>
          </a:p>
        </p:txBody>
      </p:sp>
      <p:sp>
        <p:nvSpPr>
          <p:cNvPr id="9" name="Content Placeholder 8"/>
          <p:cNvSpPr>
            <a:spLocks noGrp="1"/>
          </p:cNvSpPr>
          <p:nvPr>
            <p:ph sz="quarter" idx="14"/>
          </p:nvPr>
        </p:nvSpPr>
        <p:spPr>
          <a:xfrm>
            <a:off x="4419600" y="2209800"/>
            <a:ext cx="4572000" cy="4648200"/>
          </a:xfrm>
        </p:spPr>
        <p:txBody>
          <a:bodyPr>
            <a:normAutofit fontScale="92500" lnSpcReduction="10000"/>
          </a:bodyPr>
          <a:lstStyle/>
          <a:p>
            <a:r>
              <a:rPr lang="en-US" sz="2800" dirty="0" smtClean="0"/>
              <a:t>Identify </a:t>
            </a:r>
            <a:r>
              <a:rPr lang="en-US" sz="2800" dirty="0"/>
              <a:t>how the NSM is applied to meet diverse learning needs</a:t>
            </a:r>
            <a:r>
              <a:rPr lang="en-US" sz="2800" dirty="0" smtClean="0"/>
              <a:t>.</a:t>
            </a:r>
          </a:p>
          <a:p>
            <a:endParaRPr lang="en-US" sz="2800" dirty="0"/>
          </a:p>
          <a:p>
            <a:pPr lvl="0"/>
            <a:r>
              <a:rPr lang="en-US" sz="2800" dirty="0"/>
              <a:t>Identify how technology can be used to engage both teacher and learner</a:t>
            </a:r>
            <a:r>
              <a:rPr lang="en-US" sz="2800" dirty="0" smtClean="0"/>
              <a:t>.</a:t>
            </a:r>
          </a:p>
          <a:p>
            <a:pPr lvl="0"/>
            <a:endParaRPr lang="en-US" sz="2800" dirty="0"/>
          </a:p>
          <a:p>
            <a:pPr lvl="0"/>
            <a:r>
              <a:rPr lang="en-US" sz="2800" dirty="0"/>
              <a:t>Discuss successful strategies in dealing with math anxiety.</a:t>
            </a:r>
          </a:p>
          <a:p>
            <a:endParaRPr lang="en-US" dirty="0"/>
          </a:p>
        </p:txBody>
      </p:sp>
    </p:spTree>
    <p:extLst>
      <p:ext uri="{BB962C8B-B14F-4D97-AF65-F5344CB8AC3E}">
        <p14:creationId xmlns:p14="http://schemas.microsoft.com/office/powerpoint/2010/main" val="1845845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06829"/>
            <a:ext cx="8305800" cy="1143000"/>
          </a:xfrm>
        </p:spPr>
        <p:txBody>
          <a:bodyPr>
            <a:noAutofit/>
          </a:bodyPr>
          <a:lstStyle/>
          <a:p>
            <a:r>
              <a:rPr lang="en-US" dirty="0" smtClean="0"/>
              <a:t>  Teaching at its best</a:t>
            </a:r>
            <a:br>
              <a:rPr lang="en-US" dirty="0" smtClean="0"/>
            </a:br>
            <a:r>
              <a:rPr lang="en-US" dirty="0" smtClean="0"/>
              <a:t>            strives to</a:t>
            </a:r>
            <a:endParaRPr lang="en-US" dirty="0"/>
          </a:p>
        </p:txBody>
      </p:sp>
      <p:sp>
        <p:nvSpPr>
          <p:cNvPr id="8" name="Content Placeholder 7"/>
          <p:cNvSpPr>
            <a:spLocks noGrp="1"/>
          </p:cNvSpPr>
          <p:nvPr>
            <p:ph idx="1"/>
          </p:nvPr>
        </p:nvSpPr>
        <p:spPr>
          <a:xfrm>
            <a:off x="152400" y="2488164"/>
            <a:ext cx="8534400" cy="4495800"/>
          </a:xfrm>
        </p:spPr>
        <p:txBody>
          <a:bodyPr>
            <a:normAutofit fontScale="85000" lnSpcReduction="20000"/>
          </a:bodyPr>
          <a:lstStyle/>
          <a:p>
            <a:r>
              <a:rPr lang="en-US" sz="3800" dirty="0" smtClean="0"/>
              <a:t>genuine </a:t>
            </a:r>
            <a:r>
              <a:rPr lang="en-US" sz="3800" dirty="0"/>
              <a:t>fascination with the </a:t>
            </a:r>
            <a:r>
              <a:rPr lang="en-US" sz="3800" dirty="0" smtClean="0"/>
              <a:t>subject</a:t>
            </a:r>
          </a:p>
          <a:p>
            <a:endParaRPr lang="en-US" sz="3800" dirty="0" smtClean="0"/>
          </a:p>
          <a:p>
            <a:r>
              <a:rPr lang="en-US" sz="3800" dirty="0" smtClean="0"/>
              <a:t>a </a:t>
            </a:r>
            <a:r>
              <a:rPr lang="en-US" sz="3800" dirty="0"/>
              <a:t>sense of relevance and applicability to life and the </a:t>
            </a:r>
            <a:r>
              <a:rPr lang="en-US" sz="3800" dirty="0" smtClean="0"/>
              <a:t>world </a:t>
            </a:r>
          </a:p>
          <a:p>
            <a:endParaRPr lang="en-US" sz="3800" dirty="0" smtClean="0"/>
          </a:p>
          <a:p>
            <a:r>
              <a:rPr lang="en-US" sz="3800" dirty="0" smtClean="0"/>
              <a:t>a </a:t>
            </a:r>
            <a:r>
              <a:rPr lang="en-US" sz="3800" dirty="0"/>
              <a:t>sense of accomplishment in mastering </a:t>
            </a:r>
            <a:r>
              <a:rPr lang="en-US" sz="3800" dirty="0" smtClean="0"/>
              <a:t>it</a:t>
            </a:r>
          </a:p>
          <a:p>
            <a:endParaRPr lang="en-US" sz="3800" dirty="0" smtClean="0"/>
          </a:p>
          <a:p>
            <a:r>
              <a:rPr lang="en-US" sz="3800" dirty="0" smtClean="0"/>
              <a:t>a </a:t>
            </a:r>
            <a:r>
              <a:rPr lang="en-US" sz="3800" dirty="0"/>
              <a:t>sense of calling to </a:t>
            </a:r>
            <a:r>
              <a:rPr lang="en-US" sz="3800" dirty="0" smtClean="0"/>
              <a:t>it</a:t>
            </a:r>
          </a:p>
          <a:p>
            <a:pPr marL="45720" indent="0" algn="r">
              <a:buNone/>
            </a:pPr>
            <a:r>
              <a:rPr lang="en-US" sz="2600" dirty="0" smtClean="0"/>
              <a:t>(</a:t>
            </a:r>
            <a:r>
              <a:rPr lang="en-US" sz="2600" dirty="0" err="1"/>
              <a:t>Nilson</a:t>
            </a:r>
            <a:r>
              <a:rPr lang="en-US" sz="2600" dirty="0"/>
              <a:t>, 2010, p.51)</a:t>
            </a:r>
          </a:p>
          <a:p>
            <a:endParaRPr lang="en-US" dirty="0"/>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604935"/>
            <a:ext cx="2495550" cy="1828800"/>
          </a:xfrm>
          <a:prstGeom prst="rect">
            <a:avLst/>
          </a:prstGeom>
        </p:spPr>
      </p:pic>
    </p:spTree>
    <p:extLst>
      <p:ext uri="{BB962C8B-B14F-4D97-AF65-F5344CB8AC3E}">
        <p14:creationId xmlns:p14="http://schemas.microsoft.com/office/powerpoint/2010/main" val="41289909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077200" cy="1154097"/>
          </a:xfrm>
        </p:spPr>
        <p:txBody>
          <a:bodyPr/>
          <a:lstStyle/>
          <a:p>
            <a:r>
              <a:rPr lang="en-US" sz="4400" dirty="0" smtClean="0"/>
              <a:t>Select References </a:t>
            </a:r>
            <a:r>
              <a:rPr lang="en-US" sz="2800" dirty="0" smtClean="0"/>
              <a:t>(journal articles)</a:t>
            </a:r>
            <a:endParaRPr lang="en-US" sz="2800" dirty="0"/>
          </a:p>
        </p:txBody>
      </p:sp>
      <p:sp>
        <p:nvSpPr>
          <p:cNvPr id="3" name="Content Placeholder 2"/>
          <p:cNvSpPr>
            <a:spLocks noGrp="1"/>
          </p:cNvSpPr>
          <p:nvPr>
            <p:ph idx="1"/>
          </p:nvPr>
        </p:nvSpPr>
        <p:spPr>
          <a:xfrm>
            <a:off x="152400" y="1066800"/>
            <a:ext cx="8915400" cy="5715000"/>
          </a:xfrm>
        </p:spPr>
        <p:txBody>
          <a:bodyPr>
            <a:normAutofit/>
          </a:bodyPr>
          <a:lstStyle/>
          <a:p>
            <a:pPr marL="45720" indent="0">
              <a:buNone/>
            </a:pPr>
            <a:r>
              <a:rPr lang="en-US" dirty="0"/>
              <a:t>Beckman, S., </a:t>
            </a:r>
            <a:r>
              <a:rPr lang="en-US" dirty="0" err="1"/>
              <a:t>Boxley-Harges</a:t>
            </a:r>
            <a:r>
              <a:rPr lang="en-US" dirty="0"/>
              <a:t>, S., &amp; </a:t>
            </a:r>
            <a:r>
              <a:rPr lang="en-US" dirty="0" err="1"/>
              <a:t>Kaskel</a:t>
            </a:r>
            <a:r>
              <a:rPr lang="en-US" dirty="0"/>
              <a:t>, B. (2012).</a:t>
            </a:r>
          </a:p>
          <a:p>
            <a:pPr marL="45720" indent="0">
              <a:buNone/>
            </a:pPr>
            <a:r>
              <a:rPr lang="en-US" dirty="0"/>
              <a:t>Experience informs: Spanning three decades with the NSM. </a:t>
            </a:r>
            <a:r>
              <a:rPr lang="en-US" i="1" dirty="0"/>
              <a:t>Nursing Science Quarterly. </a:t>
            </a:r>
            <a:r>
              <a:rPr lang="en-US" dirty="0"/>
              <a:t>25(4), 341-346.</a:t>
            </a:r>
          </a:p>
          <a:p>
            <a:pPr marL="45720" indent="0">
              <a:buNone/>
            </a:pPr>
            <a:r>
              <a:rPr lang="en-US" dirty="0"/>
              <a:t> </a:t>
            </a:r>
          </a:p>
          <a:p>
            <a:pPr marL="45720" indent="0">
              <a:buNone/>
            </a:pPr>
            <a:r>
              <a:rPr lang="en-US" dirty="0"/>
              <a:t>Salmon, B., </a:t>
            </a:r>
            <a:r>
              <a:rPr lang="en-US" dirty="0" err="1"/>
              <a:t>Bruik-Sorge</a:t>
            </a:r>
            <a:r>
              <a:rPr lang="en-US" dirty="0"/>
              <a:t>, C., Beckman, S., &amp; </a:t>
            </a:r>
            <a:r>
              <a:rPr lang="en-US" dirty="0" err="1"/>
              <a:t>Boxley-Harges</a:t>
            </a:r>
            <a:r>
              <a:rPr lang="en-US" dirty="0"/>
              <a:t>, S. (2010). The evolution of student nurses’ concepts of spirituality. </a:t>
            </a:r>
            <a:r>
              <a:rPr lang="en-US" i="1" dirty="0"/>
              <a:t>Holistic Nursing Practice, 24</a:t>
            </a:r>
            <a:r>
              <a:rPr lang="en-US" dirty="0"/>
              <a:t>(2), 73-78.</a:t>
            </a:r>
          </a:p>
          <a:p>
            <a:pPr marL="45720" indent="0">
              <a:buNone/>
            </a:pPr>
            <a:endParaRPr lang="en-US" dirty="0"/>
          </a:p>
          <a:p>
            <a:pPr marL="45720" indent="0">
              <a:buNone/>
            </a:pPr>
            <a:r>
              <a:rPr lang="en-US" dirty="0"/>
              <a:t>Beckman, S., </a:t>
            </a:r>
            <a:r>
              <a:rPr lang="en-US" dirty="0" err="1"/>
              <a:t>Boxley-Harges</a:t>
            </a:r>
            <a:r>
              <a:rPr lang="en-US" dirty="0"/>
              <a:t>, S., </a:t>
            </a:r>
            <a:r>
              <a:rPr lang="en-US" dirty="0" err="1"/>
              <a:t>Bruick-Sorge</a:t>
            </a:r>
            <a:r>
              <a:rPr lang="en-US" dirty="0"/>
              <a:t>, C., &amp; Salmon, B. (2007). Five strategies that heighten nurses’ awareness of spirituality to impact client care. </a:t>
            </a:r>
            <a:r>
              <a:rPr lang="en-US" i="1" dirty="0"/>
              <a:t>Holistic Nursing Practice,</a:t>
            </a:r>
            <a:r>
              <a:rPr lang="en-US" dirty="0"/>
              <a:t> </a:t>
            </a:r>
            <a:r>
              <a:rPr lang="en-US" i="1" dirty="0"/>
              <a:t>21</a:t>
            </a:r>
            <a:r>
              <a:rPr lang="en-US" dirty="0"/>
              <a:t>(3), 135-139.</a:t>
            </a:r>
          </a:p>
          <a:p>
            <a:pPr marL="45720" indent="0">
              <a:buNone/>
            </a:pPr>
            <a:endParaRPr lang="en-US" dirty="0"/>
          </a:p>
          <a:p>
            <a:pPr marL="45720" indent="0">
              <a:buNone/>
            </a:pPr>
            <a:r>
              <a:rPr lang="en-US" dirty="0"/>
              <a:t>Lowry, L., Beckman, S., </a:t>
            </a:r>
            <a:r>
              <a:rPr lang="en-US" dirty="0" err="1"/>
              <a:t>Gehrling</a:t>
            </a:r>
            <a:r>
              <a:rPr lang="en-US" dirty="0"/>
              <a:t>, K. R., &amp; Fawcett, J. (2007). Imagining nursing Practice: The </a:t>
            </a:r>
            <a:r>
              <a:rPr lang="en-US" dirty="0" err="1"/>
              <a:t>Neuman</a:t>
            </a:r>
            <a:r>
              <a:rPr lang="en-US" dirty="0"/>
              <a:t> Systems Model in 2050. </a:t>
            </a:r>
            <a:r>
              <a:rPr lang="en-US" i="1" dirty="0"/>
              <a:t>Nursing Science Quarterly, 20</a:t>
            </a:r>
            <a:r>
              <a:rPr lang="en-US" dirty="0"/>
              <a:t>(3), 226-229.</a:t>
            </a:r>
          </a:p>
          <a:p>
            <a:pPr marL="45720" indent="0">
              <a:buNone/>
            </a:pPr>
            <a:endParaRPr lang="en-US" dirty="0"/>
          </a:p>
          <a:p>
            <a:endParaRPr lang="en-US" dirty="0"/>
          </a:p>
        </p:txBody>
      </p:sp>
    </p:spTree>
    <p:extLst>
      <p:ext uri="{BB962C8B-B14F-4D97-AF65-F5344CB8AC3E}">
        <p14:creationId xmlns:p14="http://schemas.microsoft.com/office/powerpoint/2010/main" val="10858062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315200" cy="1154097"/>
          </a:xfrm>
        </p:spPr>
        <p:txBody>
          <a:bodyPr/>
          <a:lstStyle/>
          <a:p>
            <a:r>
              <a:rPr lang="en-US" sz="4400" dirty="0" smtClean="0"/>
              <a:t>References</a:t>
            </a:r>
            <a:r>
              <a:rPr lang="en-US" dirty="0" smtClean="0"/>
              <a:t> (chapters)</a:t>
            </a:r>
            <a:endParaRPr lang="en-US" dirty="0"/>
          </a:p>
        </p:txBody>
      </p:sp>
      <p:sp>
        <p:nvSpPr>
          <p:cNvPr id="3" name="Content Placeholder 2"/>
          <p:cNvSpPr>
            <a:spLocks noGrp="1"/>
          </p:cNvSpPr>
          <p:nvPr>
            <p:ph idx="1"/>
          </p:nvPr>
        </p:nvSpPr>
        <p:spPr>
          <a:xfrm>
            <a:off x="152400" y="1066800"/>
            <a:ext cx="8686800" cy="5715000"/>
          </a:xfrm>
        </p:spPr>
        <p:txBody>
          <a:bodyPr>
            <a:noAutofit/>
          </a:bodyPr>
          <a:lstStyle/>
          <a:p>
            <a:pPr marL="45720" indent="0">
              <a:buNone/>
            </a:pPr>
            <a:r>
              <a:rPr lang="de-DE" sz="1800" dirty="0"/>
              <a:t>Beckman, S., Boxley-Harges, S., Bruick-Sorge, C., &amp; Eichenauer, J.  </a:t>
            </a:r>
            <a:r>
              <a:rPr lang="en-US" sz="1800" dirty="0"/>
              <a:t>(1998). Critical thinking, the </a:t>
            </a:r>
            <a:r>
              <a:rPr lang="en-US" sz="1800" dirty="0" err="1"/>
              <a:t>Neuman</a:t>
            </a:r>
            <a:r>
              <a:rPr lang="en-US" sz="1800" dirty="0"/>
              <a:t> Systems Model, and associate degree education.  In Lowry, L. (Ed.) </a:t>
            </a:r>
            <a:r>
              <a:rPr lang="en-US" sz="1800" i="1" dirty="0"/>
              <a:t>The </a:t>
            </a:r>
            <a:r>
              <a:rPr lang="en-US" sz="1800" i="1" dirty="0" err="1"/>
              <a:t>Neuman</a:t>
            </a:r>
            <a:r>
              <a:rPr lang="en-US" sz="1800" i="1" dirty="0"/>
              <a:t> Systems Model and nursing education:  Teaching strategies and outcomes</a:t>
            </a:r>
            <a:r>
              <a:rPr lang="en-US" sz="1800" dirty="0"/>
              <a:t>.  (pp. 53-58) Indianapolis, IN: Center Nursing Press.  </a:t>
            </a:r>
          </a:p>
          <a:p>
            <a:pPr marL="45720" indent="0">
              <a:buNone/>
            </a:pPr>
            <a:r>
              <a:rPr lang="en-US" sz="1800" dirty="0"/>
              <a:t> </a:t>
            </a:r>
          </a:p>
          <a:p>
            <a:pPr marL="45720" indent="0">
              <a:buNone/>
            </a:pPr>
            <a:r>
              <a:rPr lang="de-DE" sz="1800" dirty="0"/>
              <a:t>Beckman, S., Boxley-Harges, S., Bruick-Sorge, C., &amp; Eichenauer, J.  </a:t>
            </a:r>
            <a:r>
              <a:rPr lang="en-US" sz="1800" dirty="0"/>
              <a:t>(1998).  Evaluation modalities for assessing student and program outcomes.  In </a:t>
            </a:r>
            <a:r>
              <a:rPr lang="en-US" sz="1800" dirty="0" err="1"/>
              <a:t>L.W.Lowry</a:t>
            </a:r>
            <a:r>
              <a:rPr lang="en-US" sz="1800" dirty="0"/>
              <a:t> (Ed.) </a:t>
            </a:r>
            <a:r>
              <a:rPr lang="en-US" sz="1800" i="1" dirty="0"/>
              <a:t>The </a:t>
            </a:r>
            <a:r>
              <a:rPr lang="en-US" sz="1800" i="1" dirty="0" err="1"/>
              <a:t>Neuman</a:t>
            </a:r>
            <a:r>
              <a:rPr lang="en-US" sz="1800" i="1" dirty="0"/>
              <a:t> Systems Model and nursing education:  Teaching strategies and outcomes</a:t>
            </a:r>
            <a:r>
              <a:rPr lang="en-US" sz="1800" dirty="0"/>
              <a:t>.  (pp. 149-160).  Indianapolis, IN:  Center Nursing Press.  </a:t>
            </a:r>
          </a:p>
          <a:p>
            <a:pPr marL="45720" indent="0">
              <a:buNone/>
            </a:pPr>
            <a:r>
              <a:rPr lang="en-US" sz="1800" dirty="0"/>
              <a:t> </a:t>
            </a:r>
          </a:p>
          <a:p>
            <a:pPr marL="45720" indent="0">
              <a:buNone/>
            </a:pPr>
            <a:r>
              <a:rPr lang="en-US" sz="1800" dirty="0"/>
              <a:t>Beckman, S.J., </a:t>
            </a:r>
            <a:r>
              <a:rPr lang="en-US" sz="1800" dirty="0" err="1"/>
              <a:t>Boxley-Harges,S</a:t>
            </a:r>
            <a:r>
              <a:rPr lang="en-US" sz="1800" dirty="0"/>
              <a:t>., </a:t>
            </a:r>
            <a:r>
              <a:rPr lang="en-US" sz="1800" dirty="0" err="1"/>
              <a:t>Bruick-Sorge</a:t>
            </a:r>
            <a:r>
              <a:rPr lang="en-US" sz="1800" dirty="0"/>
              <a:t>, C., Harris, S. M., </a:t>
            </a:r>
            <a:r>
              <a:rPr lang="en-US" sz="1800" dirty="0" err="1"/>
              <a:t>Hermiz</a:t>
            </a:r>
            <a:r>
              <a:rPr lang="en-US" sz="1800" dirty="0"/>
              <a:t>, M. E., </a:t>
            </a:r>
          </a:p>
          <a:p>
            <a:pPr marL="45720" indent="0">
              <a:buNone/>
            </a:pPr>
            <a:r>
              <a:rPr lang="de-DE" sz="1800" dirty="0"/>
              <a:t>Meininger, M., &amp; Steinkeler, S. E. (1998). </a:t>
            </a:r>
            <a:r>
              <a:rPr lang="en-US" sz="1800" dirty="0"/>
              <a:t>Betty </a:t>
            </a:r>
            <a:r>
              <a:rPr lang="en-US" sz="1800" dirty="0" err="1"/>
              <a:t>Neuman</a:t>
            </a:r>
            <a:r>
              <a:rPr lang="en-US" sz="1800" dirty="0"/>
              <a:t> Systems Model. In A.  </a:t>
            </a:r>
          </a:p>
          <a:p>
            <a:pPr marL="45720" indent="0">
              <a:buNone/>
            </a:pPr>
            <a:r>
              <a:rPr lang="en-US" sz="1800" dirty="0" err="1"/>
              <a:t>Marriner-Tomey</a:t>
            </a:r>
            <a:r>
              <a:rPr lang="en-US" sz="1800" dirty="0"/>
              <a:t> &amp; M. R. </a:t>
            </a:r>
            <a:r>
              <a:rPr lang="en-US" sz="1800" dirty="0" err="1"/>
              <a:t>Alligood</a:t>
            </a:r>
            <a:r>
              <a:rPr lang="en-US" sz="1800" dirty="0"/>
              <a:t>, </a:t>
            </a:r>
            <a:r>
              <a:rPr lang="en-US" sz="1800" i="1" dirty="0"/>
              <a:t>Nursing theorists and their work </a:t>
            </a:r>
            <a:r>
              <a:rPr lang="en-US" sz="1800" dirty="0"/>
              <a:t>(4</a:t>
            </a:r>
            <a:r>
              <a:rPr lang="en-US" sz="1800" baseline="30000" dirty="0"/>
              <a:t>th</a:t>
            </a:r>
            <a:r>
              <a:rPr lang="en-US" sz="1800" dirty="0"/>
              <a:t> ed., pp. 269-304). St. </a:t>
            </a:r>
            <a:r>
              <a:rPr lang="en-US" sz="1800" dirty="0" smtClean="0"/>
              <a:t>Louis, MO: C.V. Mosby</a:t>
            </a:r>
            <a:r>
              <a:rPr lang="en-US" sz="1800" dirty="0"/>
              <a:t>.</a:t>
            </a:r>
          </a:p>
          <a:p>
            <a:pPr marL="45720" indent="0">
              <a:buNone/>
            </a:pPr>
            <a:r>
              <a:rPr lang="en-US" sz="1800" dirty="0"/>
              <a:t> </a:t>
            </a:r>
          </a:p>
          <a:p>
            <a:endParaRPr lang="en-US" sz="1800" dirty="0"/>
          </a:p>
        </p:txBody>
      </p:sp>
    </p:spTree>
    <p:extLst>
      <p:ext uri="{BB962C8B-B14F-4D97-AF65-F5344CB8AC3E}">
        <p14:creationId xmlns:p14="http://schemas.microsoft.com/office/powerpoint/2010/main" val="30323313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15200" cy="1154097"/>
          </a:xfrm>
        </p:spPr>
        <p:txBody>
          <a:bodyPr/>
          <a:lstStyle/>
          <a:p>
            <a:r>
              <a:rPr lang="en-US" sz="4400" dirty="0"/>
              <a:t>References</a:t>
            </a:r>
            <a:r>
              <a:rPr lang="en-US" dirty="0"/>
              <a:t> (</a:t>
            </a:r>
            <a:r>
              <a:rPr lang="en-US" dirty="0" smtClean="0"/>
              <a:t>chapters </a:t>
            </a:r>
            <a:r>
              <a:rPr lang="en-US" dirty="0" err="1" smtClean="0"/>
              <a:t>cont</a:t>
            </a:r>
            <a:r>
              <a:rPr lang="en-US" dirty="0" smtClean="0"/>
              <a:t>)</a:t>
            </a:r>
            <a:endParaRPr lang="en-US" dirty="0"/>
          </a:p>
        </p:txBody>
      </p:sp>
      <p:sp>
        <p:nvSpPr>
          <p:cNvPr id="3" name="Content Placeholder 2"/>
          <p:cNvSpPr>
            <a:spLocks noGrp="1"/>
          </p:cNvSpPr>
          <p:nvPr>
            <p:ph idx="1"/>
          </p:nvPr>
        </p:nvSpPr>
        <p:spPr>
          <a:xfrm>
            <a:off x="152400" y="1219200"/>
            <a:ext cx="8839200" cy="5257800"/>
          </a:xfrm>
        </p:spPr>
        <p:txBody>
          <a:bodyPr>
            <a:noAutofit/>
          </a:bodyPr>
          <a:lstStyle/>
          <a:p>
            <a:r>
              <a:rPr lang="en-US" dirty="0"/>
              <a:t>Beckman, S., </a:t>
            </a:r>
            <a:r>
              <a:rPr lang="en-US" dirty="0" err="1"/>
              <a:t>Boxley-Harges</a:t>
            </a:r>
            <a:r>
              <a:rPr lang="en-US" dirty="0"/>
              <a:t>, S., &amp; </a:t>
            </a:r>
            <a:r>
              <a:rPr lang="en-US" dirty="0" err="1"/>
              <a:t>Bruick-Sorge</a:t>
            </a:r>
            <a:r>
              <a:rPr lang="en-US" dirty="0"/>
              <a:t>, C.  (1994).  Betty </a:t>
            </a:r>
            <a:r>
              <a:rPr lang="en-US" dirty="0" err="1"/>
              <a:t>Neuman</a:t>
            </a:r>
            <a:r>
              <a:rPr lang="en-US" dirty="0"/>
              <a:t>:  The </a:t>
            </a:r>
            <a:r>
              <a:rPr lang="en-US" dirty="0" err="1"/>
              <a:t>Neuman</a:t>
            </a:r>
            <a:r>
              <a:rPr lang="en-US" dirty="0"/>
              <a:t> Systems Model. In A. </a:t>
            </a:r>
            <a:r>
              <a:rPr lang="en-US" dirty="0" err="1"/>
              <a:t>Marriner-Tomey</a:t>
            </a:r>
            <a:r>
              <a:rPr lang="en-US" dirty="0"/>
              <a:t> (Ed.), </a:t>
            </a:r>
            <a:r>
              <a:rPr lang="en-US" i="1" dirty="0"/>
              <a:t>Nursing theorists and their work</a:t>
            </a:r>
            <a:r>
              <a:rPr lang="en-US" dirty="0"/>
              <a:t> (3</a:t>
            </a:r>
            <a:r>
              <a:rPr lang="en-US" baseline="30000" dirty="0"/>
              <a:t>rd</a:t>
            </a:r>
            <a:r>
              <a:rPr lang="en-US" dirty="0"/>
              <a:t>  ed.) (pp.269-304). St. Louis, MO:  C. V. Mosby </a:t>
            </a:r>
          </a:p>
          <a:p>
            <a:endParaRPr lang="en-US" dirty="0" smtClean="0"/>
          </a:p>
          <a:p>
            <a:r>
              <a:rPr lang="en-US" dirty="0" smtClean="0"/>
              <a:t>Beckman</a:t>
            </a:r>
            <a:r>
              <a:rPr lang="en-US" dirty="0"/>
              <a:t>, S., Lowry, L., &amp; </a:t>
            </a:r>
            <a:r>
              <a:rPr lang="en-US" dirty="0" err="1"/>
              <a:t>Boxley-Harges</a:t>
            </a:r>
            <a:r>
              <a:rPr lang="en-US" dirty="0"/>
              <a:t>, S. (2011).  Nursing education at Indiana University-Purdue University Fort Wayne. In B. </a:t>
            </a:r>
            <a:r>
              <a:rPr lang="en-US" dirty="0" err="1"/>
              <a:t>Neuman</a:t>
            </a:r>
            <a:r>
              <a:rPr lang="en-US" dirty="0"/>
              <a:t> &amp; J. Fawcett (Eds.), </a:t>
            </a:r>
            <a:r>
              <a:rPr lang="en-US" i="1" dirty="0"/>
              <a:t>The </a:t>
            </a:r>
            <a:r>
              <a:rPr lang="en-US" i="1" dirty="0" err="1"/>
              <a:t>Neuman</a:t>
            </a:r>
            <a:r>
              <a:rPr lang="en-US" i="1" dirty="0"/>
              <a:t> Systems Model)</a:t>
            </a:r>
            <a:r>
              <a:rPr lang="en-US" dirty="0"/>
              <a:t> (5</a:t>
            </a:r>
            <a:r>
              <a:rPr lang="en-US" baseline="30000" dirty="0"/>
              <a:t>th</a:t>
            </a:r>
            <a:r>
              <a:rPr lang="en-US" dirty="0"/>
              <a:t> ed., pp. 194-215). Upper Saddle River, NJ: Pearson Education.</a:t>
            </a:r>
          </a:p>
          <a:p>
            <a:pPr marL="45720" indent="0">
              <a:buNone/>
            </a:pPr>
            <a:endParaRPr lang="en-US" dirty="0"/>
          </a:p>
          <a:p>
            <a:r>
              <a:rPr lang="en-US" dirty="0" smtClean="0"/>
              <a:t>Beckman</a:t>
            </a:r>
            <a:r>
              <a:rPr lang="en-US" dirty="0"/>
              <a:t>, S., </a:t>
            </a:r>
            <a:r>
              <a:rPr lang="en-US" dirty="0" smtClean="0"/>
              <a:t>Chapman-Boyce, P., Coleman-</a:t>
            </a:r>
            <a:r>
              <a:rPr lang="en-US" dirty="0" err="1" smtClean="0"/>
              <a:t>Ehmke</a:t>
            </a:r>
            <a:r>
              <a:rPr lang="en-US" dirty="0" smtClean="0"/>
              <a:t>, S., </a:t>
            </a:r>
            <a:r>
              <a:rPr lang="en-US" dirty="0" err="1" smtClean="0"/>
              <a:t>Hailway</a:t>
            </a:r>
            <a:r>
              <a:rPr lang="en-US" dirty="0" smtClean="0"/>
              <a:t>, C., &amp; </a:t>
            </a:r>
            <a:r>
              <a:rPr lang="en-US" dirty="0" err="1" smtClean="0"/>
              <a:t>Pung</a:t>
            </a:r>
            <a:r>
              <a:rPr lang="en-US" dirty="0" smtClean="0"/>
              <a:t>, R. (1986). </a:t>
            </a:r>
            <a:r>
              <a:rPr lang="en-US" dirty="0"/>
              <a:t>Joyce J. Fitzpatrick:  Life Perspective Model.  In A. </a:t>
            </a:r>
            <a:r>
              <a:rPr lang="en-US" dirty="0" err="1"/>
              <a:t>Marriner-Tomey</a:t>
            </a:r>
            <a:r>
              <a:rPr lang="en-US" dirty="0"/>
              <a:t> and M.A. </a:t>
            </a:r>
            <a:r>
              <a:rPr lang="en-US" dirty="0" err="1"/>
              <a:t>Alligood</a:t>
            </a:r>
            <a:r>
              <a:rPr lang="en-US" dirty="0"/>
              <a:t> (Eds.), </a:t>
            </a:r>
            <a:r>
              <a:rPr lang="en-US" i="1" dirty="0"/>
              <a:t>Nursing theorists and their work </a:t>
            </a:r>
            <a:r>
              <a:rPr lang="en-US" dirty="0" smtClean="0"/>
              <a:t>(1</a:t>
            </a:r>
            <a:r>
              <a:rPr lang="en-US" baseline="30000" dirty="0" smtClean="0"/>
              <a:t>st</a:t>
            </a:r>
            <a:r>
              <a:rPr lang="en-US" dirty="0" smtClean="0"/>
              <a:t> ed</a:t>
            </a:r>
            <a:r>
              <a:rPr lang="en-US" dirty="0"/>
              <a:t>.).  St. </a:t>
            </a:r>
            <a:r>
              <a:rPr lang="en-US" dirty="0" smtClean="0"/>
              <a:t>Louis, MO:  </a:t>
            </a:r>
            <a:r>
              <a:rPr lang="en-US" dirty="0"/>
              <a:t>C. V. Mosby.</a:t>
            </a:r>
          </a:p>
          <a:p>
            <a:pPr marL="45720" indent="0">
              <a:buNone/>
            </a:pPr>
            <a:endParaRPr lang="en-US" sz="2400" dirty="0"/>
          </a:p>
        </p:txBody>
      </p:sp>
    </p:spTree>
    <p:extLst>
      <p:ext uri="{BB962C8B-B14F-4D97-AF65-F5344CB8AC3E}">
        <p14:creationId xmlns:p14="http://schemas.microsoft.com/office/powerpoint/2010/main" val="8122985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153400" cy="1306497"/>
          </a:xfrm>
        </p:spPr>
        <p:txBody>
          <a:bodyPr>
            <a:normAutofit fontScale="90000"/>
          </a:bodyPr>
          <a:lstStyle/>
          <a:p>
            <a:r>
              <a:rPr lang="en-US" sz="5300" dirty="0" smtClean="0"/>
              <a:t>Conference Proceedings</a:t>
            </a:r>
            <a:r>
              <a:rPr lang="en-US" dirty="0" smtClean="0"/>
              <a:t/>
            </a:r>
            <a:br>
              <a:rPr lang="en-US" dirty="0" smtClean="0"/>
            </a:br>
            <a:r>
              <a:rPr lang="en-US" sz="3100" dirty="0" smtClean="0"/>
              <a:t>(engagement, </a:t>
            </a:r>
            <a:r>
              <a:rPr lang="en-US" sz="3100" dirty="0" err="1" smtClean="0"/>
              <a:t>millenial</a:t>
            </a:r>
            <a:r>
              <a:rPr lang="en-US" sz="3100" dirty="0" smtClean="0"/>
              <a:t>, educational technologies)</a:t>
            </a:r>
            <a:endParaRPr lang="en-US" sz="3100" dirty="0"/>
          </a:p>
        </p:txBody>
      </p:sp>
      <p:sp>
        <p:nvSpPr>
          <p:cNvPr id="3" name="Content Placeholder 2"/>
          <p:cNvSpPr>
            <a:spLocks noGrp="1"/>
          </p:cNvSpPr>
          <p:nvPr>
            <p:ph idx="1"/>
          </p:nvPr>
        </p:nvSpPr>
        <p:spPr>
          <a:xfrm>
            <a:off x="228600" y="1447800"/>
            <a:ext cx="8610600" cy="5257800"/>
          </a:xfrm>
        </p:spPr>
        <p:txBody>
          <a:bodyPr>
            <a:normAutofit fontScale="92500" lnSpcReduction="20000"/>
          </a:bodyPr>
          <a:lstStyle/>
          <a:p>
            <a:r>
              <a:rPr lang="en-US" sz="2200" dirty="0"/>
              <a:t>Beckman, S. &amp; </a:t>
            </a:r>
            <a:r>
              <a:rPr lang="en-US" sz="2200" dirty="0" err="1"/>
              <a:t>Boxley-Harges</a:t>
            </a:r>
            <a:r>
              <a:rPr lang="en-US" sz="2200" dirty="0"/>
              <a:t>, S.  Challenges of Engaging 21</a:t>
            </a:r>
            <a:r>
              <a:rPr lang="en-US" sz="2200" baseline="30000" dirty="0"/>
              <a:t>st</a:t>
            </a:r>
            <a:r>
              <a:rPr lang="en-US" sz="2200" dirty="0"/>
              <a:t> Century Students:  Strategies that Work.  </a:t>
            </a:r>
            <a:r>
              <a:rPr lang="en-US" sz="2200" i="1" dirty="0"/>
              <a:t>Great Lakes Conference on Teaching and Learning</a:t>
            </a:r>
            <a:r>
              <a:rPr lang="en-US" sz="2200" dirty="0"/>
              <a:t>.  Mt. Pleasant, Michigan.  May 9-11, 2012</a:t>
            </a:r>
          </a:p>
          <a:p>
            <a:pPr marL="45720" indent="0">
              <a:buNone/>
            </a:pPr>
            <a:endParaRPr lang="en-US" sz="2200" dirty="0"/>
          </a:p>
          <a:p>
            <a:r>
              <a:rPr lang="en-US" sz="2200" dirty="0"/>
              <a:t>Beckman, S., </a:t>
            </a:r>
            <a:r>
              <a:rPr lang="en-US" sz="2200" dirty="0" err="1"/>
              <a:t>Bruick-Sorge</a:t>
            </a:r>
            <a:r>
              <a:rPr lang="en-US" sz="2200" dirty="0"/>
              <a:t>, S. &amp; Bane, T.   </a:t>
            </a:r>
            <a:r>
              <a:rPr lang="en-US" sz="2200" dirty="0" err="1"/>
              <a:t>iSMART</a:t>
            </a:r>
            <a:r>
              <a:rPr lang="en-US" sz="2200" dirty="0"/>
              <a:t>:  Intergenerational Students Motivated to Apply Research and Technology.  </a:t>
            </a:r>
            <a:r>
              <a:rPr lang="en-US" sz="2200" i="1" dirty="0"/>
              <a:t>Great Lakes Conference on Teaching and Learning</a:t>
            </a:r>
            <a:r>
              <a:rPr lang="en-US" sz="2200" dirty="0"/>
              <a:t>.  Mt. Pleasant, Michigan.  May 9-11, 2012</a:t>
            </a:r>
          </a:p>
          <a:p>
            <a:pPr marL="45720" indent="0">
              <a:buNone/>
            </a:pPr>
            <a:endParaRPr lang="en-US" sz="2200" dirty="0"/>
          </a:p>
          <a:p>
            <a:r>
              <a:rPr lang="en-US" sz="2200" dirty="0"/>
              <a:t>Beckman, S., </a:t>
            </a:r>
            <a:r>
              <a:rPr lang="en-US" sz="2200" dirty="0" err="1"/>
              <a:t>Bruick-Sorge</a:t>
            </a:r>
            <a:r>
              <a:rPr lang="en-US" sz="2200" dirty="0"/>
              <a:t>, C., and Bane, T.  </a:t>
            </a:r>
            <a:r>
              <a:rPr lang="en-US" sz="2200" dirty="0" err="1"/>
              <a:t>Millenials</a:t>
            </a:r>
            <a:r>
              <a:rPr lang="en-US" sz="2200" dirty="0"/>
              <a:t> educated and empowered with technology.  </a:t>
            </a:r>
            <a:r>
              <a:rPr lang="en-US" sz="2200" i="1" dirty="0"/>
              <a:t>The 11</a:t>
            </a:r>
            <a:r>
              <a:rPr lang="en-US" sz="2200" i="1" baseline="30000" dirty="0"/>
              <a:t>th</a:t>
            </a:r>
            <a:r>
              <a:rPr lang="en-US" sz="2200" i="1" dirty="0"/>
              <a:t> Annual National Lilly Conference on College and University Teaching and Learning</a:t>
            </a:r>
            <a:r>
              <a:rPr lang="en-US" sz="2200" dirty="0"/>
              <a:t>.  Traverse City, Michigan.  September 22-25, 2011.</a:t>
            </a:r>
          </a:p>
          <a:p>
            <a:pPr marL="45720" indent="0">
              <a:buNone/>
            </a:pPr>
            <a:r>
              <a:rPr lang="en-US" sz="2200" dirty="0"/>
              <a:t> </a:t>
            </a:r>
          </a:p>
          <a:p>
            <a:r>
              <a:rPr lang="en-US" sz="2200" dirty="0"/>
              <a:t>Beckman, S., </a:t>
            </a:r>
            <a:r>
              <a:rPr lang="en-US" sz="2200" dirty="0" err="1"/>
              <a:t>Bruick-Sorge</a:t>
            </a:r>
            <a:r>
              <a:rPr lang="en-US" sz="2200" dirty="0"/>
              <a:t>, C., and Bane, T.  Student created websites:  Demonstration of Information Literacy Skills</a:t>
            </a:r>
            <a:r>
              <a:rPr lang="en-US" sz="2200" i="1" dirty="0"/>
              <a:t>.  The</a:t>
            </a:r>
            <a:r>
              <a:rPr lang="en-US" sz="2200" dirty="0"/>
              <a:t> </a:t>
            </a:r>
            <a:r>
              <a:rPr lang="en-US" sz="2200" i="1" dirty="0"/>
              <a:t>2011 Fort Wayne Teaching Conference:  Beyond Power Point – Incorporating Innovative Technology to Enhance Student Learning</a:t>
            </a:r>
            <a:r>
              <a:rPr lang="en-US" sz="2200" dirty="0"/>
              <a:t>.  Fort Wayne, Indiana.  February 25, 2011.</a:t>
            </a:r>
          </a:p>
          <a:p>
            <a:endParaRPr lang="en-US" dirty="0"/>
          </a:p>
        </p:txBody>
      </p:sp>
    </p:spTree>
    <p:extLst>
      <p:ext uri="{BB962C8B-B14F-4D97-AF65-F5344CB8AC3E}">
        <p14:creationId xmlns:p14="http://schemas.microsoft.com/office/powerpoint/2010/main" val="399873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315200" cy="1154097"/>
          </a:xfrm>
        </p:spPr>
        <p:txBody>
          <a:bodyPr/>
          <a:lstStyle/>
          <a:p>
            <a:r>
              <a:rPr lang="en-US" dirty="0" smtClean="0"/>
              <a:t>Additional References</a:t>
            </a:r>
            <a:endParaRPr lang="en-US" dirty="0"/>
          </a:p>
        </p:txBody>
      </p:sp>
      <p:sp>
        <p:nvSpPr>
          <p:cNvPr id="3" name="Content Placeholder 2"/>
          <p:cNvSpPr>
            <a:spLocks noGrp="1"/>
          </p:cNvSpPr>
          <p:nvPr>
            <p:ph idx="1"/>
          </p:nvPr>
        </p:nvSpPr>
        <p:spPr>
          <a:xfrm>
            <a:off x="152400" y="1295400"/>
            <a:ext cx="8915400" cy="5562600"/>
          </a:xfrm>
        </p:spPr>
        <p:txBody>
          <a:bodyPr>
            <a:normAutofit fontScale="70000" lnSpcReduction="20000"/>
          </a:bodyPr>
          <a:lstStyle/>
          <a:p>
            <a:pPr marL="45720" indent="0">
              <a:buNone/>
            </a:pPr>
            <a:r>
              <a:rPr lang="en-US" dirty="0" err="1"/>
              <a:t>Alligood</a:t>
            </a:r>
            <a:r>
              <a:rPr lang="en-US" dirty="0"/>
              <a:t>, M. &amp; </a:t>
            </a:r>
            <a:r>
              <a:rPr lang="en-US" dirty="0" err="1"/>
              <a:t>Tomey</a:t>
            </a:r>
            <a:r>
              <a:rPr lang="en-US" dirty="0"/>
              <a:t>, A. (2010). </a:t>
            </a:r>
            <a:r>
              <a:rPr lang="en-US" i="1" dirty="0"/>
              <a:t>Nursing theorists and their work </a:t>
            </a:r>
            <a:r>
              <a:rPr lang="en-US" dirty="0"/>
              <a:t>(7th </a:t>
            </a:r>
            <a:r>
              <a:rPr lang="en-US" dirty="0" smtClean="0"/>
              <a:t>ed</a:t>
            </a:r>
            <a:r>
              <a:rPr lang="en-US" dirty="0"/>
              <a:t>.). Maryland Heights, Missouri: Mosby </a:t>
            </a:r>
            <a:r>
              <a:rPr lang="en-US" dirty="0" err="1"/>
              <a:t>Elsivier</a:t>
            </a:r>
            <a:r>
              <a:rPr lang="en-US" dirty="0"/>
              <a:t>.</a:t>
            </a:r>
          </a:p>
          <a:p>
            <a:pPr marL="45720" indent="0">
              <a:buNone/>
            </a:pPr>
            <a:endParaRPr lang="en-US" dirty="0" smtClean="0"/>
          </a:p>
          <a:p>
            <a:pPr marL="45720" indent="0">
              <a:buNone/>
            </a:pPr>
            <a:endParaRPr lang="en-US" dirty="0" smtClean="0"/>
          </a:p>
          <a:p>
            <a:pPr marL="45720" indent="0">
              <a:buNone/>
            </a:pPr>
            <a:r>
              <a:rPr lang="en-US" dirty="0" err="1" smtClean="0"/>
              <a:t>Goleman</a:t>
            </a:r>
            <a:r>
              <a:rPr lang="en-US" dirty="0"/>
              <a:t>, D. (1998). </a:t>
            </a:r>
            <a:r>
              <a:rPr lang="en-US" i="1" dirty="0"/>
              <a:t>Working with emotional intelligence. </a:t>
            </a:r>
            <a:r>
              <a:rPr lang="en-US" dirty="0"/>
              <a:t>New </a:t>
            </a:r>
            <a:r>
              <a:rPr lang="en-US" dirty="0" smtClean="0"/>
              <a:t>York, NY: </a:t>
            </a:r>
            <a:r>
              <a:rPr lang="en-US" dirty="0"/>
              <a:t>Bantam Books</a:t>
            </a:r>
            <a:r>
              <a:rPr lang="en-US" dirty="0" smtClean="0"/>
              <a:t>.</a:t>
            </a:r>
          </a:p>
          <a:p>
            <a:pPr marL="45720" indent="0">
              <a:buNone/>
            </a:pPr>
            <a:endParaRPr lang="en-US" dirty="0"/>
          </a:p>
          <a:p>
            <a:pPr marL="45720" indent="0">
              <a:buNone/>
            </a:pPr>
            <a:r>
              <a:rPr lang="en-US" dirty="0"/>
              <a:t>Healy, S. &amp; Tyrell, M. (2011). Stress in emergency departments: Experiences of nurses and doctors. </a:t>
            </a:r>
            <a:r>
              <a:rPr lang="en-US" i="1" dirty="0"/>
              <a:t>Emergency Nurse</a:t>
            </a:r>
            <a:r>
              <a:rPr lang="en-US" dirty="0"/>
              <a:t>. 19 (4), </a:t>
            </a:r>
            <a:r>
              <a:rPr lang="en-US" dirty="0" smtClean="0"/>
              <a:t>31-37.</a:t>
            </a:r>
          </a:p>
          <a:p>
            <a:pPr marL="45720" indent="0">
              <a:buNone/>
            </a:pPr>
            <a:endParaRPr lang="en-US" dirty="0"/>
          </a:p>
          <a:p>
            <a:pPr marL="45720" indent="0">
              <a:buNone/>
            </a:pPr>
            <a:r>
              <a:rPr lang="en-US" dirty="0"/>
              <a:t>Keep Calm and Carry On (2011). Retrieval on 20 March 2013 from. Http//www.keepcalmandcarryon/history/</a:t>
            </a:r>
          </a:p>
          <a:p>
            <a:pPr marL="45720" indent="0">
              <a:buNone/>
            </a:pPr>
            <a:endParaRPr lang="en-US" dirty="0" smtClean="0"/>
          </a:p>
          <a:p>
            <a:endParaRPr lang="en-US" dirty="0"/>
          </a:p>
          <a:p>
            <a:pPr marL="45720" indent="0">
              <a:buNone/>
            </a:pPr>
            <a:r>
              <a:rPr lang="en-US" dirty="0"/>
              <a:t>Keller, J. M. (2008). An integrative theory of motivation, volition, and performance. </a:t>
            </a:r>
            <a:r>
              <a:rPr lang="en-US" i="1" dirty="0"/>
              <a:t>Technology, Instruction, Cognition, and Learning, 6</a:t>
            </a:r>
            <a:r>
              <a:rPr lang="en-US" dirty="0"/>
              <a:t>, 79-104.</a:t>
            </a:r>
          </a:p>
          <a:p>
            <a:endParaRPr lang="en-US" dirty="0"/>
          </a:p>
          <a:p>
            <a:pPr marL="45720" indent="0">
              <a:buNone/>
            </a:pPr>
            <a:r>
              <a:rPr lang="en-US" dirty="0"/>
              <a:t>Knowles, M.  (1990). </a:t>
            </a:r>
            <a:r>
              <a:rPr lang="en-US" i="1" dirty="0"/>
              <a:t>The adult learner: A neglected species</a:t>
            </a:r>
            <a:r>
              <a:rPr lang="en-US" dirty="0"/>
              <a:t>.  Houston, Texas: Gulf Publishing. </a:t>
            </a:r>
          </a:p>
          <a:p>
            <a:endParaRPr lang="en-US" dirty="0"/>
          </a:p>
          <a:p>
            <a:pPr marL="45720" indent="0">
              <a:buNone/>
            </a:pPr>
            <a:r>
              <a:rPr lang="en-US" dirty="0" err="1"/>
              <a:t>Nilson</a:t>
            </a:r>
            <a:r>
              <a:rPr lang="en-US" dirty="0"/>
              <a:t>, L. (2010). </a:t>
            </a:r>
            <a:r>
              <a:rPr lang="en-US" i="1" dirty="0"/>
              <a:t>Teaching at its best:  A research-based resource for college instructors</a:t>
            </a:r>
            <a:r>
              <a:rPr lang="en-US" dirty="0"/>
              <a:t>.  San Francisco, CA:  </a:t>
            </a:r>
            <a:r>
              <a:rPr lang="en-US" dirty="0" err="1"/>
              <a:t>Jossey</a:t>
            </a:r>
            <a:r>
              <a:rPr lang="en-US" dirty="0"/>
              <a:t>-Bass.</a:t>
            </a:r>
          </a:p>
          <a:p>
            <a:endParaRPr lang="en-US" dirty="0"/>
          </a:p>
          <a:p>
            <a:pPr marL="45720" indent="0">
              <a:buNone/>
            </a:pPr>
            <a:r>
              <a:rPr lang="en-US" dirty="0" err="1"/>
              <a:t>Neuman</a:t>
            </a:r>
            <a:r>
              <a:rPr lang="en-US" dirty="0"/>
              <a:t>, B. &amp; Fawcett, J.  (2011). </a:t>
            </a:r>
            <a:r>
              <a:rPr lang="en-US" i="1" dirty="0"/>
              <a:t>The </a:t>
            </a:r>
            <a:r>
              <a:rPr lang="en-US" i="1" dirty="0" err="1"/>
              <a:t>Neuman</a:t>
            </a:r>
            <a:r>
              <a:rPr lang="en-US" i="1" dirty="0"/>
              <a:t> Systems Model</a:t>
            </a:r>
            <a:r>
              <a:rPr lang="en-US" dirty="0"/>
              <a:t> (5</a:t>
            </a:r>
            <a:r>
              <a:rPr lang="en-US" baseline="30000" dirty="0"/>
              <a:t>th</a:t>
            </a:r>
            <a:r>
              <a:rPr lang="en-US" dirty="0"/>
              <a:t> ed.).  Boston, MA:  Pearson</a:t>
            </a:r>
            <a:r>
              <a:rPr lang="en-US" dirty="0" smtClean="0"/>
              <a:t>.</a:t>
            </a:r>
          </a:p>
          <a:p>
            <a:pPr marL="45720" indent="0">
              <a:buNone/>
            </a:pPr>
            <a:endParaRPr lang="en-US" dirty="0" smtClean="0"/>
          </a:p>
          <a:p>
            <a:pPr marL="45720" indent="0">
              <a:buNone/>
            </a:pPr>
            <a:r>
              <a:rPr lang="en-US" dirty="0" smtClean="0"/>
              <a:t>Whitehead</a:t>
            </a:r>
            <a:r>
              <a:rPr lang="en-US" dirty="0"/>
              <a:t>, D., Weiss, S., &amp; </a:t>
            </a:r>
            <a:r>
              <a:rPr lang="en-US" dirty="0" err="1"/>
              <a:t>Tappen</a:t>
            </a:r>
            <a:r>
              <a:rPr lang="en-US" dirty="0"/>
              <a:t>, R. (2010).  </a:t>
            </a:r>
            <a:r>
              <a:rPr lang="en-US" i="1" dirty="0"/>
              <a:t>Essentials of nursing leadership and </a:t>
            </a:r>
            <a:r>
              <a:rPr lang="en-US" i="1" dirty="0" smtClean="0"/>
              <a:t>management</a:t>
            </a:r>
            <a:r>
              <a:rPr lang="en-US" dirty="0"/>
              <a:t> </a:t>
            </a:r>
            <a:r>
              <a:rPr lang="en-US" dirty="0" smtClean="0"/>
              <a:t>(5</a:t>
            </a:r>
            <a:r>
              <a:rPr lang="en-US" baseline="30000" dirty="0" smtClean="0"/>
              <a:t>th</a:t>
            </a:r>
            <a:r>
              <a:rPr lang="en-US" dirty="0" smtClean="0"/>
              <a:t> ed.).  </a:t>
            </a:r>
            <a:r>
              <a:rPr lang="en-US" dirty="0"/>
              <a:t>Philadelphia, PA:  </a:t>
            </a:r>
            <a:r>
              <a:rPr lang="en-US" dirty="0" err="1"/>
              <a:t>F.A.Davis</a:t>
            </a:r>
            <a:r>
              <a:rPr lang="en-US" dirty="0"/>
              <a:t> Co.</a:t>
            </a:r>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1343723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914400"/>
            <a:ext cx="5253182" cy="5181600"/>
          </a:xfrm>
        </p:spPr>
      </p:pic>
    </p:spTree>
    <p:extLst>
      <p:ext uri="{BB962C8B-B14F-4D97-AF65-F5344CB8AC3E}">
        <p14:creationId xmlns:p14="http://schemas.microsoft.com/office/powerpoint/2010/main" val="27999437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normAutofit fontScale="90000"/>
          </a:bodyPr>
          <a:lstStyle/>
          <a:p>
            <a:r>
              <a:rPr lang="en-US" dirty="0" smtClean="0"/>
              <a:t>Inspirations in Education</a:t>
            </a:r>
            <a:br>
              <a:rPr lang="en-US" dirty="0" smtClean="0"/>
            </a:br>
            <a:r>
              <a:rPr lang="en-US" dirty="0" smtClean="0"/>
              <a:t>Zwolle, The Netherlands</a:t>
            </a:r>
            <a:endParaRPr lang="en-US" dirty="0"/>
          </a:p>
        </p:txBody>
      </p:sp>
      <p:pic>
        <p:nvPicPr>
          <p:cNvPr id="4" name="Content Placeholder 3" descr="G:\Zwolle faculty.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362200"/>
            <a:ext cx="6705599" cy="4849812"/>
          </a:xfrm>
          <a:prstGeom prst="rect">
            <a:avLst/>
          </a:prstGeom>
          <a:noFill/>
          <a:ln>
            <a:noFill/>
          </a:ln>
        </p:spPr>
      </p:pic>
    </p:spTree>
    <p:extLst>
      <p:ext uri="{BB962C8B-B14F-4D97-AF65-F5344CB8AC3E}">
        <p14:creationId xmlns:p14="http://schemas.microsoft.com/office/powerpoint/2010/main" val="2680940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315200" cy="1154097"/>
          </a:xfrm>
        </p:spPr>
        <p:txBody>
          <a:bodyPr>
            <a:normAutofit fontScale="90000"/>
          </a:bodyPr>
          <a:lstStyle/>
          <a:p>
            <a:r>
              <a:rPr lang="en-US" dirty="0" smtClean="0"/>
              <a:t>Inspirations in Education</a:t>
            </a:r>
            <a:br>
              <a:rPr lang="en-US" dirty="0" smtClean="0"/>
            </a:br>
            <a:r>
              <a:rPr lang="en-US" dirty="0" smtClean="0"/>
              <a:t>Hasselt, Belgium</a:t>
            </a:r>
            <a:endParaRPr lang="en-US" dirty="0"/>
          </a:p>
        </p:txBody>
      </p:sp>
      <p:pic>
        <p:nvPicPr>
          <p:cNvPr id="4" name="Content Placeholder 3" descr="extern masterclasses aan studenten verpleegkunde phl door 87 jarige dr betty neuman uit ohia">
            <a:hlinkClick r:id="rId2" tooltip="&quot;extern masterclasses aan studenten verpleegkunde phl door 87 jarige dr betty neuman uit ohia&quot;"/>
          </p:cNvPr>
          <p:cNvPicPr>
            <a:picLocks noGrp="1"/>
          </p:cNvPicPr>
          <p:nvPr>
            <p:ph idx="1"/>
          </p:nvPr>
        </p:nvPicPr>
        <p:blipFill>
          <a:blip r:embed="rId3" cstate="print"/>
          <a:srcRect/>
          <a:stretch>
            <a:fillRect/>
          </a:stretch>
        </p:blipFill>
        <p:spPr bwMode="auto">
          <a:xfrm>
            <a:off x="685801" y="2057401"/>
            <a:ext cx="7086599" cy="4114800"/>
          </a:xfrm>
          <a:prstGeom prst="rect">
            <a:avLst/>
          </a:prstGeom>
          <a:noFill/>
          <a:ln w="9525">
            <a:noFill/>
            <a:miter lim="800000"/>
            <a:headEnd/>
            <a:tailEnd/>
          </a:ln>
        </p:spPr>
      </p:pic>
    </p:spTree>
    <p:extLst>
      <p:ext uri="{BB962C8B-B14F-4D97-AF65-F5344CB8AC3E}">
        <p14:creationId xmlns:p14="http://schemas.microsoft.com/office/powerpoint/2010/main" val="1866285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212840"/>
            <a:ext cx="4356100" cy="3538537"/>
          </a:xfrm>
          <a:prstGeom prst="rect">
            <a:avLst/>
          </a:prstGeom>
        </p:spPr>
      </p:pic>
      <p:pic>
        <p:nvPicPr>
          <p:cNvPr id="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2071" y="21771"/>
            <a:ext cx="4337048" cy="3386137"/>
          </a:xfrm>
        </p:spPr>
      </p:pic>
      <p:pic>
        <p:nvPicPr>
          <p:cNvPr id="8"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06" y="3365240"/>
            <a:ext cx="4495800" cy="3386137"/>
          </a:xfrm>
          <a:prstGeom prst="rect">
            <a:avLst/>
          </a:prstGeom>
        </p:spPr>
      </p:pic>
    </p:spTree>
    <p:extLst>
      <p:ext uri="{BB962C8B-B14F-4D97-AF65-F5344CB8AC3E}">
        <p14:creationId xmlns:p14="http://schemas.microsoft.com/office/powerpoint/2010/main" val="29507814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8200" y="3733800"/>
            <a:ext cx="4340224" cy="3249612"/>
          </a:xfrm>
        </p:spPr>
      </p:pic>
      <p:pic>
        <p:nvPicPr>
          <p:cNvPr id="1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85" y="3276600"/>
            <a:ext cx="4114800" cy="3276600"/>
          </a:xfrm>
          <a:prstGeom prst="rect">
            <a:avLst/>
          </a:prstGeom>
        </p:spPr>
      </p:pic>
      <p:pic>
        <p:nvPicPr>
          <p:cNvPr id="15"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76200"/>
            <a:ext cx="4221971" cy="3386137"/>
          </a:xfrm>
          <a:prstGeom prst="rect">
            <a:avLst/>
          </a:prstGeom>
        </p:spPr>
      </p:pic>
      <p:pic>
        <p:nvPicPr>
          <p:cNvPr id="16"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172200" y="426243"/>
            <a:ext cx="2057400" cy="2057400"/>
          </a:xfrm>
        </p:spPr>
      </p:pic>
    </p:spTree>
    <p:extLst>
      <p:ext uri="{BB962C8B-B14F-4D97-AF65-F5344CB8AC3E}">
        <p14:creationId xmlns:p14="http://schemas.microsoft.com/office/powerpoint/2010/main" val="14283373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460354"/>
            <a:ext cx="3048000" cy="1852083"/>
          </a:xfr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404914"/>
            <a:ext cx="3352800" cy="1785257"/>
          </a:xfrm>
          <a:prstGeom prst="rect">
            <a:avLst/>
          </a:prstGeom>
        </p:spPr>
      </p:pic>
      <p:pic>
        <p:nvPicPr>
          <p:cNvPr id="8"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375" y="4495800"/>
            <a:ext cx="3352800" cy="2046515"/>
          </a:xfrm>
          <a:prstGeom prst="rect">
            <a:avLst/>
          </a:prstGeom>
        </p:spPr>
      </p:pic>
    </p:spTree>
    <p:extLst>
      <p:ext uri="{BB962C8B-B14F-4D97-AF65-F5344CB8AC3E}">
        <p14:creationId xmlns:p14="http://schemas.microsoft.com/office/powerpoint/2010/main" val="38671011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915297"/>
            <a:ext cx="2743200" cy="2372497"/>
          </a:xfrm>
          <a:prstGeom prst="rect">
            <a:avLst/>
          </a:prstGeom>
        </p:spPr>
      </p:pic>
      <p:pic>
        <p:nvPicPr>
          <p:cNvPr id="17"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494149"/>
            <a:ext cx="2590800" cy="3458851"/>
          </a:xfrm>
          <a:prstGeom prst="rect">
            <a:avLst/>
          </a:prstGeom>
        </p:spPr>
      </p:pic>
      <p:pic>
        <p:nvPicPr>
          <p:cNvPr id="18"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981200"/>
            <a:ext cx="2836985" cy="2438400"/>
          </a:xfrm>
          <a:prstGeom prst="rect">
            <a:avLst/>
          </a:prstGeom>
        </p:spPr>
      </p:pic>
    </p:spTree>
    <p:extLst>
      <p:ext uri="{BB962C8B-B14F-4D97-AF65-F5344CB8AC3E}">
        <p14:creationId xmlns:p14="http://schemas.microsoft.com/office/powerpoint/2010/main" val="25723326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a:t>
            </a:r>
            <a:endParaRPr lang="en-US" sz="6600"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748681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2133601"/>
            <a:ext cx="7315200" cy="4175760"/>
          </a:xfrm>
        </p:spPr>
        <p:txBody>
          <a:bodyPr/>
          <a:lstStyle/>
          <a:p>
            <a:endParaRPr lang="en-US" dirty="0"/>
          </a:p>
        </p:txBody>
      </p:sp>
      <p:pic>
        <p:nvPicPr>
          <p:cNvPr id="1026" name="Picture 2" descr="I:\NSM Belgium 2012\NSM Belgium Holland\Betty Bocce Ba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5925312"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48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15200" cy="1839897"/>
          </a:xfrm>
        </p:spPr>
        <p:txBody>
          <a:bodyPr>
            <a:normAutofit/>
          </a:bodyPr>
          <a:lstStyle/>
          <a:p>
            <a:r>
              <a:rPr lang="en-US" dirty="0" smtClean="0"/>
              <a:t/>
            </a:r>
            <a:br>
              <a:rPr lang="en-US" dirty="0" smtClean="0"/>
            </a:br>
            <a:endParaRPr lang="en-US" dirty="0"/>
          </a:p>
        </p:txBody>
      </p:sp>
      <p:sp>
        <p:nvSpPr>
          <p:cNvPr id="3" name="Content Placeholder 2"/>
          <p:cNvSpPr>
            <a:spLocks noGrp="1"/>
          </p:cNvSpPr>
          <p:nvPr>
            <p:ph idx="1"/>
          </p:nvPr>
        </p:nvSpPr>
        <p:spPr>
          <a:xfrm>
            <a:off x="228600" y="381000"/>
            <a:ext cx="8610600" cy="6477000"/>
          </a:xfrm>
        </p:spPr>
        <p:txBody>
          <a:bodyPr>
            <a:normAutofit fontScale="47500" lnSpcReduction="20000"/>
          </a:bodyPr>
          <a:lstStyle/>
          <a:p>
            <a:pPr marL="45720" indent="0">
              <a:buNone/>
            </a:pPr>
            <a:endParaRPr lang="en-US" sz="3800" i="1" dirty="0" smtClean="0"/>
          </a:p>
          <a:p>
            <a:pPr marL="45720" indent="0">
              <a:buNone/>
            </a:pPr>
            <a:endParaRPr lang="en-US" sz="3800" i="1" dirty="0" smtClean="0"/>
          </a:p>
          <a:p>
            <a:pPr marL="45720" indent="0">
              <a:buNone/>
            </a:pPr>
            <a:endParaRPr lang="en-US" sz="3800" i="1" dirty="0"/>
          </a:p>
          <a:p>
            <a:pPr marL="45720" indent="0">
              <a:buNone/>
            </a:pPr>
            <a:endParaRPr lang="en-US" sz="3800" i="1" dirty="0" smtClean="0"/>
          </a:p>
          <a:p>
            <a:pPr marL="45720" indent="0">
              <a:buNone/>
            </a:pPr>
            <a:endParaRPr lang="en-US" sz="3800" i="1" dirty="0" smtClean="0"/>
          </a:p>
          <a:p>
            <a:pPr marL="45720" indent="0">
              <a:buNone/>
            </a:pPr>
            <a:endParaRPr lang="en-US" sz="3800" i="1" dirty="0" smtClean="0"/>
          </a:p>
          <a:p>
            <a:pPr marL="45720" indent="0">
              <a:buNone/>
            </a:pPr>
            <a:endParaRPr lang="en-US" sz="3800" i="1" dirty="0"/>
          </a:p>
          <a:p>
            <a:pPr marL="45720" indent="0">
              <a:buNone/>
            </a:pPr>
            <a:endParaRPr lang="en-US" sz="3800" i="1" dirty="0" smtClean="0"/>
          </a:p>
          <a:p>
            <a:pPr marL="45720" indent="0">
              <a:buNone/>
            </a:pPr>
            <a:endParaRPr lang="en-US" sz="3800" i="1" dirty="0" smtClean="0"/>
          </a:p>
          <a:p>
            <a:pPr marL="45720" indent="0">
              <a:buNone/>
            </a:pPr>
            <a:r>
              <a:rPr lang="en-US" sz="5800" b="1" i="1" dirty="0" smtClean="0"/>
              <a:t>It’s OK</a:t>
            </a:r>
            <a:r>
              <a:rPr lang="en-US" sz="3800" b="1" i="1" dirty="0" smtClean="0"/>
              <a:t> </a:t>
            </a:r>
          </a:p>
          <a:p>
            <a:pPr marL="45720" indent="0">
              <a:buNone/>
            </a:pPr>
            <a:r>
              <a:rPr lang="en-US" sz="5100" b="1" i="1" dirty="0" smtClean="0"/>
              <a:t>next time tell me so we can get you a new one</a:t>
            </a:r>
          </a:p>
          <a:p>
            <a:pPr marL="45720" indent="0">
              <a:buNone/>
            </a:pPr>
            <a:endParaRPr lang="en-US" sz="3200" dirty="0" smtClean="0"/>
          </a:p>
          <a:p>
            <a:pPr marL="45720" indent="0">
              <a:buNone/>
            </a:pPr>
            <a:endParaRPr lang="en-US" sz="3200" dirty="0" smtClean="0"/>
          </a:p>
          <a:p>
            <a:pPr marL="502920" lvl="2" indent="0" algn="r">
              <a:buNone/>
            </a:pPr>
            <a:r>
              <a:rPr lang="en-US" sz="6700" dirty="0" smtClean="0">
                <a:solidFill>
                  <a:schemeClr val="tx2"/>
                </a:solidFill>
              </a:rPr>
              <a:t>Episodic memory (</a:t>
            </a:r>
            <a:r>
              <a:rPr lang="en-US" sz="6700" b="1" dirty="0" smtClean="0">
                <a:solidFill>
                  <a:schemeClr val="tx2"/>
                </a:solidFill>
              </a:rPr>
              <a:t>sad</a:t>
            </a:r>
            <a:r>
              <a:rPr lang="en-US" sz="6700" dirty="0" smtClean="0">
                <a:solidFill>
                  <a:schemeClr val="tx2"/>
                </a:solidFill>
              </a:rPr>
              <a:t>)</a:t>
            </a:r>
          </a:p>
          <a:p>
            <a:pPr marL="45720" indent="0" algn="r">
              <a:buNone/>
            </a:pPr>
            <a:r>
              <a:rPr lang="en-US" sz="5100" b="1" dirty="0" smtClean="0">
                <a:solidFill>
                  <a:schemeClr val="tx2"/>
                </a:solidFill>
              </a:rPr>
              <a:t>Caring and respect when you really need it </a:t>
            </a:r>
            <a:r>
              <a:rPr lang="en-US" sz="5100" b="1" dirty="0" err="1" smtClean="0">
                <a:solidFill>
                  <a:schemeClr val="tx2"/>
                </a:solidFill>
              </a:rPr>
              <a:t>vs</a:t>
            </a:r>
            <a:r>
              <a:rPr lang="en-US" sz="5100" b="1" dirty="0" smtClean="0">
                <a:solidFill>
                  <a:schemeClr val="tx2"/>
                </a:solidFill>
              </a:rPr>
              <a:t> criticism</a:t>
            </a:r>
          </a:p>
          <a:p>
            <a:pPr marL="45720" lvl="1" indent="0" algn="r">
              <a:buNone/>
            </a:pPr>
            <a:r>
              <a:rPr lang="en-US" sz="5100" dirty="0" smtClean="0">
                <a:solidFill>
                  <a:schemeClr val="tx2"/>
                </a:solidFill>
              </a:rPr>
              <a:t>Reinforcement-positive and/or corrective</a:t>
            </a:r>
          </a:p>
          <a:p>
            <a:pPr marL="45720" lvl="1" indent="0" algn="r">
              <a:buNone/>
            </a:pPr>
            <a:endParaRPr lang="en-US" sz="5100" dirty="0" smtClean="0">
              <a:solidFill>
                <a:schemeClr val="tx2"/>
              </a:solidFill>
            </a:endParaRPr>
          </a:p>
          <a:p>
            <a:pPr marL="45720" indent="0">
              <a:buNone/>
            </a:pPr>
            <a:r>
              <a:rPr lang="en-US" sz="5100" dirty="0" smtClean="0"/>
              <a:t>Years later…</a:t>
            </a:r>
            <a:r>
              <a:rPr lang="en-US" sz="5100" i="1" dirty="0" smtClean="0"/>
              <a:t>I was thrilled that you did not start crying, or even worse, get up and walk out</a:t>
            </a:r>
          </a:p>
          <a:p>
            <a:pPr marL="45720" lvl="1" indent="0">
              <a:buNone/>
            </a:pPr>
            <a:endParaRPr lang="en-US" sz="3200" b="1" dirty="0" smtClean="0">
              <a:solidFill>
                <a:schemeClr val="tx2"/>
              </a:solidFill>
            </a:endParaRPr>
          </a:p>
          <a:p>
            <a:pPr marL="45720"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52400"/>
            <a:ext cx="2971799" cy="3124200"/>
          </a:xfrm>
          <a:prstGeom prst="rect">
            <a:avLst/>
          </a:prstGeom>
        </p:spPr>
      </p:pic>
    </p:spTree>
    <p:extLst>
      <p:ext uri="{BB962C8B-B14F-4D97-AF65-F5344CB8AC3E}">
        <p14:creationId xmlns:p14="http://schemas.microsoft.com/office/powerpoint/2010/main" val="1952903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15200" cy="1839897"/>
          </a:xfrm>
        </p:spPr>
        <p:txBody>
          <a:bodyPr>
            <a:normAutofit/>
          </a:bodyPr>
          <a:lstStyle/>
          <a:p>
            <a:r>
              <a:rPr lang="en-US" dirty="0" smtClean="0"/>
              <a:t/>
            </a:r>
            <a:br>
              <a:rPr lang="en-US" dirty="0" smtClean="0"/>
            </a:br>
            <a:endParaRPr lang="en-US" dirty="0"/>
          </a:p>
        </p:txBody>
      </p:sp>
      <p:sp>
        <p:nvSpPr>
          <p:cNvPr id="3" name="Content Placeholder 2"/>
          <p:cNvSpPr>
            <a:spLocks noGrp="1"/>
          </p:cNvSpPr>
          <p:nvPr>
            <p:ph idx="1"/>
          </p:nvPr>
        </p:nvSpPr>
        <p:spPr>
          <a:xfrm>
            <a:off x="228600" y="2209800"/>
            <a:ext cx="8610600" cy="4648200"/>
          </a:xfrm>
        </p:spPr>
        <p:txBody>
          <a:bodyPr>
            <a:normAutofit fontScale="92500" lnSpcReduction="10000"/>
          </a:bodyPr>
          <a:lstStyle/>
          <a:p>
            <a:pPr marL="45720" indent="0">
              <a:buNone/>
            </a:pPr>
            <a:endParaRPr lang="en-US" sz="3300" dirty="0" smtClean="0"/>
          </a:p>
          <a:p>
            <a:endParaRPr lang="en-US" sz="3200" dirty="0" smtClean="0"/>
          </a:p>
          <a:p>
            <a:endParaRPr lang="en-US" sz="3200" dirty="0" smtClean="0"/>
          </a:p>
          <a:p>
            <a:r>
              <a:rPr lang="en-US" sz="3200" dirty="0" smtClean="0"/>
              <a:t>If you are wondering – </a:t>
            </a:r>
          </a:p>
          <a:p>
            <a:r>
              <a:rPr lang="en-US" sz="3200" dirty="0" smtClean="0"/>
              <a:t>this is the principal’s office </a:t>
            </a:r>
          </a:p>
          <a:p>
            <a:pPr marL="45720" indent="0" algn="r">
              <a:buNone/>
            </a:pPr>
            <a:r>
              <a:rPr lang="en-US" sz="3600" b="1" dirty="0" smtClean="0">
                <a:solidFill>
                  <a:schemeClr val="tx2"/>
                </a:solidFill>
              </a:rPr>
              <a:t>Episodic </a:t>
            </a:r>
            <a:r>
              <a:rPr lang="en-US" sz="3600" b="1" dirty="0">
                <a:solidFill>
                  <a:schemeClr val="tx2"/>
                </a:solidFill>
              </a:rPr>
              <a:t>memory </a:t>
            </a:r>
            <a:r>
              <a:rPr lang="en-US" sz="3600" b="1" dirty="0" smtClean="0">
                <a:solidFill>
                  <a:schemeClr val="tx2"/>
                </a:solidFill>
              </a:rPr>
              <a:t>(fear)</a:t>
            </a:r>
          </a:p>
          <a:p>
            <a:pPr marL="45720" indent="0" algn="r">
              <a:buNone/>
            </a:pPr>
            <a:r>
              <a:rPr lang="en-US" sz="3200" b="1" dirty="0" smtClean="0">
                <a:solidFill>
                  <a:schemeClr val="tx2"/>
                </a:solidFill>
              </a:rPr>
              <a:t>Mischief will inspire, or else…</a:t>
            </a:r>
          </a:p>
          <a:p>
            <a:pPr marL="45720" indent="0" algn="r">
              <a:buNone/>
            </a:pPr>
            <a:r>
              <a:rPr lang="en-US" sz="3200" b="1" dirty="0" smtClean="0">
                <a:solidFill>
                  <a:schemeClr val="tx2"/>
                </a:solidFill>
              </a:rPr>
              <a:t>Fairness, trust is earned</a:t>
            </a:r>
          </a:p>
          <a:p>
            <a:pPr marL="45720" indent="0" algn="r">
              <a:buNone/>
            </a:pPr>
            <a:r>
              <a:rPr lang="en-US" sz="3200" b="1" dirty="0" smtClean="0">
                <a:solidFill>
                  <a:schemeClr val="tx2"/>
                </a:solidFill>
              </a:rPr>
              <a:t>Collaborative learning with peers</a:t>
            </a:r>
          </a:p>
          <a:p>
            <a:pPr marL="45720" indent="0" algn="r">
              <a:buNone/>
            </a:pPr>
            <a:endParaRPr lang="en-US" sz="3200" b="1" dirty="0">
              <a:solidFill>
                <a:schemeClr val="tx2"/>
              </a:solidFill>
            </a:endParaRPr>
          </a:p>
          <a:p>
            <a:pPr marL="45720" indent="0">
              <a:buNone/>
            </a:pPr>
            <a:endParaRPr lang="en-US" dirty="0"/>
          </a:p>
        </p:txBody>
      </p:sp>
      <p:pic>
        <p:nvPicPr>
          <p:cNvPr id="5"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28600"/>
            <a:ext cx="4718049" cy="3538537"/>
          </a:xfrm>
          <a:prstGeom prst="rect">
            <a:avLst/>
          </a:prstGeom>
        </p:spPr>
      </p:pic>
    </p:spTree>
    <p:extLst>
      <p:ext uri="{BB962C8B-B14F-4D97-AF65-F5344CB8AC3E}">
        <p14:creationId xmlns:p14="http://schemas.microsoft.com/office/powerpoint/2010/main" val="6613165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1783</TotalTime>
  <Words>2527</Words>
  <Application>Microsoft Office PowerPoint</Application>
  <PresentationFormat>On-screen Show (4:3)</PresentationFormat>
  <Paragraphs>454</Paragraphs>
  <Slides>66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Wingdings</vt:lpstr>
      <vt:lpstr>Perspective</vt:lpstr>
      <vt:lpstr>14th Neuman Systems Model  International Biennial Symposium</vt:lpstr>
      <vt:lpstr>Inspirations in Education</vt:lpstr>
      <vt:lpstr>Inspirations</vt:lpstr>
      <vt:lpstr> </vt:lpstr>
      <vt:lpstr>PowerPoint Presentation</vt:lpstr>
      <vt:lpstr>PowerPoint Presentation</vt:lpstr>
      <vt:lpstr>PowerPoint Presentation</vt:lpstr>
      <vt:lpstr> </vt:lpstr>
      <vt:lpstr> </vt:lpstr>
      <vt:lpstr>PowerPoint Presentation</vt:lpstr>
      <vt:lpstr>College 1972-1976 </vt:lpstr>
      <vt:lpstr>BS RN 1976 Indiana University Medical Center</vt:lpstr>
      <vt:lpstr>IU School of Nursing</vt:lpstr>
      <vt:lpstr>1976 Professional nursing practice </vt:lpstr>
      <vt:lpstr>             Goodness of Fit                                    1989 to present     </vt:lpstr>
      <vt:lpstr>Theory Inspires Excellence (Neuman 1989, p.26)</vt:lpstr>
      <vt:lpstr>Colleagues Inspire Excellence (Neuman,1989, p.302)  Sanna Boxley-Harges</vt:lpstr>
      <vt:lpstr>Academy – Scholarship</vt:lpstr>
      <vt:lpstr> Research Inspires Excellence Seek to know and understand  </vt:lpstr>
      <vt:lpstr>          -based curriculum            Teaching, research, service</vt:lpstr>
      <vt:lpstr>1976 to 2013  Fast forward </vt:lpstr>
      <vt:lpstr>Very Similar</vt:lpstr>
      <vt:lpstr>Very Similar</vt:lpstr>
      <vt:lpstr>2013 Driving Forces for Excellence</vt:lpstr>
      <vt:lpstr>   Institute of Medicine (IOM) Quality &amp; Safety Education for Nurses (QSEN) inspire excellence</vt:lpstr>
      <vt:lpstr> </vt:lpstr>
      <vt:lpstr>2013 NSM &amp; Transparent reporting Driving Forces for Excellence</vt:lpstr>
      <vt:lpstr>Learning Outcomes Inspire</vt:lpstr>
      <vt:lpstr>Learning Outcomes Inspire</vt:lpstr>
      <vt:lpstr>NSM applied to ED setting</vt:lpstr>
      <vt:lpstr>PowerPoint Presentation</vt:lpstr>
      <vt:lpstr>At the little round table in LA 309C </vt:lpstr>
      <vt:lpstr>Stress</vt:lpstr>
      <vt:lpstr>2004 National Database of NQI</vt:lpstr>
      <vt:lpstr>What is associated with high nurse satisfaction?</vt:lpstr>
      <vt:lpstr>PowerPoint Presentation</vt:lpstr>
      <vt:lpstr>PowerPoint Presentation</vt:lpstr>
      <vt:lpstr>PowerPoint Presentation</vt:lpstr>
      <vt:lpstr>Staff education</vt:lpstr>
      <vt:lpstr>PowerPoint Presentation</vt:lpstr>
      <vt:lpstr>PowerPoint Presentation</vt:lpstr>
      <vt:lpstr>PowerPoint Presentation</vt:lpstr>
      <vt:lpstr>PowerPoint Presentation</vt:lpstr>
      <vt:lpstr>  </vt:lpstr>
      <vt:lpstr>PowerPoint Presentation</vt:lpstr>
      <vt:lpstr>PowerPoint Presentation</vt:lpstr>
      <vt:lpstr>CASN - Undergraduate nursing students create mental health app, receive inaugural Student e-Health Leadership Award </vt:lpstr>
      <vt:lpstr>Inter-                                      Intra-</vt:lpstr>
      <vt:lpstr>Extra-personal Stressors</vt:lpstr>
      <vt:lpstr>Intra-, Inter-, Extra-personal stressors </vt:lpstr>
      <vt:lpstr>PowerPoint Presentation</vt:lpstr>
      <vt:lpstr>Inspirations in Education</vt:lpstr>
      <vt:lpstr>Inspirations in Education</vt:lpstr>
      <vt:lpstr>  Teaching at its best             strives to</vt:lpstr>
      <vt:lpstr>Select References (journal articles)</vt:lpstr>
      <vt:lpstr>References (chapters)</vt:lpstr>
      <vt:lpstr>References (chapters cont)</vt:lpstr>
      <vt:lpstr>Conference Proceedings (engagement, millenial, educational technologies)</vt:lpstr>
      <vt:lpstr>Additional References</vt:lpstr>
      <vt:lpstr>Inspirations in Education Zwolle, The Netherlands</vt:lpstr>
      <vt:lpstr>Inspirations in Education Hasselt, Belgium</vt:lpstr>
      <vt:lpstr>PowerPoint Presentation</vt:lpstr>
      <vt:lpstr>PowerPoint Presentation</vt:lpstr>
      <vt:lpstr>PowerPoint Presentation</vt:lpstr>
      <vt:lpstr>PowerPoint Presentation</vt:lpstr>
      <vt:lpstr>###</vt:lpstr>
    </vt:vector>
  </TitlesOfParts>
  <Company>Indiana University-Purdue University Fort Wayne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Inspirations in Education</dc:title>
  <dc:creator>Sarah J. Beckman</dc:creator>
  <cp:lastModifiedBy>Sarah Beckman</cp:lastModifiedBy>
  <cp:revision>108</cp:revision>
  <dcterms:created xsi:type="dcterms:W3CDTF">2013-05-19T16:40:48Z</dcterms:created>
  <dcterms:modified xsi:type="dcterms:W3CDTF">2018-01-31T20:20:15Z</dcterms:modified>
</cp:coreProperties>
</file>