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8"/>
  </p:handoutMasterIdLst>
  <p:sldIdLst>
    <p:sldId id="256" r:id="rId2"/>
    <p:sldId id="266" r:id="rId3"/>
    <p:sldId id="267" r:id="rId4"/>
    <p:sldId id="268" r:id="rId5"/>
    <p:sldId id="258" r:id="rId6"/>
    <p:sldId id="269" r:id="rId7"/>
    <p:sldId id="275" r:id="rId8"/>
    <p:sldId id="276" r:id="rId9"/>
    <p:sldId id="277" r:id="rId10"/>
    <p:sldId id="278" r:id="rId11"/>
    <p:sldId id="279" r:id="rId12"/>
    <p:sldId id="280" r:id="rId13"/>
    <p:sldId id="262" r:id="rId14"/>
    <p:sldId id="281" r:id="rId15"/>
    <p:sldId id="283" r:id="rId16"/>
    <p:sldId id="263" r:id="rId1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86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5AE51-0E55-4AE7-B133-F48902B48EE6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76410-5676-477A-B175-B5501671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75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3D3F-00DB-41D5-8BF3-D0FB9E30A5A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93EA-D15B-4D46-8A32-3B4F8AE7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1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3D3F-00DB-41D5-8BF3-D0FB9E30A5A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93EA-D15B-4D46-8A32-3B4F8AE7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7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3D3F-00DB-41D5-8BF3-D0FB9E30A5A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93EA-D15B-4D46-8A32-3B4F8AE7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7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3D3F-00DB-41D5-8BF3-D0FB9E30A5A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93EA-D15B-4D46-8A32-3B4F8AE7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4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3D3F-00DB-41D5-8BF3-D0FB9E30A5A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93EA-D15B-4D46-8A32-3B4F8AE7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8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3D3F-00DB-41D5-8BF3-D0FB9E30A5A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93EA-D15B-4D46-8A32-3B4F8AE7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6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3D3F-00DB-41D5-8BF3-D0FB9E30A5A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93EA-D15B-4D46-8A32-3B4F8AE7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48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3D3F-00DB-41D5-8BF3-D0FB9E30A5A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93EA-D15B-4D46-8A32-3B4F8AE7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4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3D3F-00DB-41D5-8BF3-D0FB9E30A5A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93EA-D15B-4D46-8A32-3B4F8AE7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6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3D3F-00DB-41D5-8BF3-D0FB9E30A5A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93EA-D15B-4D46-8A32-3B4F8AE7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2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3D3F-00DB-41D5-8BF3-D0FB9E30A5A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93EA-D15B-4D46-8A32-3B4F8AE7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4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D3D3F-00DB-41D5-8BF3-D0FB9E30A5A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193EA-D15B-4D46-8A32-3B4F8AE7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0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hyperlink" Target="http://prezi.com/9ivvooqhmeip/?utm_campaign=share&amp;utm_medium=copy&amp;rc=ex0shar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beckmans@ipfw.ed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le.ne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1"/>
            <a:ext cx="8077200" cy="283845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15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International Biennial </a:t>
            </a:r>
            <a:br>
              <a:rPr lang="en-US" sz="4000" dirty="0" smtClean="0"/>
            </a:br>
            <a:r>
              <a:rPr lang="en-US" sz="4000" dirty="0" err="1" smtClean="0"/>
              <a:t>Neuman</a:t>
            </a:r>
            <a:r>
              <a:rPr lang="en-US" sz="4000" dirty="0" smtClean="0"/>
              <a:t> Systems Model </a:t>
            </a:r>
            <a:br>
              <a:rPr lang="en-US" sz="4000" dirty="0" smtClean="0"/>
            </a:br>
            <a:r>
              <a:rPr lang="en-US" sz="4000" dirty="0" smtClean="0"/>
              <a:t>Symposium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b="1" i="1" dirty="0" smtClean="0"/>
              <a:t>Preventions: A Global Perspective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7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Philadelphia, Pennsylvania, USA</a:t>
            </a:r>
          </a:p>
          <a:p>
            <a:r>
              <a:rPr lang="en-US" sz="2800" dirty="0" smtClean="0"/>
              <a:t>June 18-20, 2015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2209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69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6319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#3 Confidence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457200"/>
            <a:ext cx="5486400" cy="6051549"/>
          </a:xfrm>
        </p:spPr>
        <p:txBody>
          <a:bodyPr>
            <a:normAutofit/>
          </a:bodyPr>
          <a:lstStyle/>
          <a:p>
            <a:r>
              <a:rPr lang="en-US" dirty="0" smtClean="0"/>
              <a:t>Realistic expectations, clear guidelines, assignments, rubrics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Apply NSM - nursing stud grp </a:t>
            </a:r>
          </a:p>
          <a:p>
            <a:r>
              <a:rPr lang="en-US" dirty="0" smtClean="0"/>
              <a:t>Reinforcement with +/- </a:t>
            </a:r>
            <a:r>
              <a:rPr lang="en-US" dirty="0" err="1" smtClean="0"/>
              <a:t>fdbk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Learner-controlled elements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Opportunities for increased learner independence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1600" dirty="0" smtClean="0"/>
              <a:t>(Benner, </a:t>
            </a:r>
            <a:r>
              <a:rPr lang="en-US" sz="1600" dirty="0" err="1" smtClean="0"/>
              <a:t>Sutphen</a:t>
            </a:r>
            <a:r>
              <a:rPr lang="en-US" sz="1600" dirty="0" smtClean="0"/>
              <a:t>, Leonard, &amp; Day, 2010; Keller, 2008; Knowles, 1990; </a:t>
            </a:r>
            <a:r>
              <a:rPr lang="en-US" sz="1600" dirty="0" err="1" smtClean="0"/>
              <a:t>Nilson</a:t>
            </a:r>
            <a:r>
              <a:rPr lang="en-US" sz="1600" dirty="0" smtClean="0"/>
              <a:t>, 2010; Weimer, 2013; </a:t>
            </a:r>
            <a:r>
              <a:rPr lang="en-US" sz="1600" dirty="0" err="1" smtClean="0"/>
              <a:t>Neuman</a:t>
            </a:r>
            <a:r>
              <a:rPr lang="en-US" sz="1600" dirty="0" smtClean="0"/>
              <a:t> &amp; Fawcett, 2011)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0"/>
            <a:ext cx="3008313" cy="3886200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I am “just” a student.</a:t>
            </a:r>
          </a:p>
          <a:p>
            <a:r>
              <a:rPr lang="en-US" sz="3500" dirty="0" smtClean="0"/>
              <a:t>How can I lead and teach and make change?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5284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8605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#4 Satisfaction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654051"/>
            <a:ext cx="5410200" cy="620394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Apply NSM!! </a:t>
            </a:r>
            <a:endParaRPr lang="en-US" dirty="0"/>
          </a:p>
          <a:p>
            <a:pPr lvl="1"/>
            <a:r>
              <a:rPr lang="en-US" dirty="0" smtClean="0"/>
              <a:t> Build on prior learning</a:t>
            </a:r>
          </a:p>
          <a:p>
            <a:r>
              <a:rPr lang="en-US" dirty="0" smtClean="0"/>
              <a:t>Apply leadership principles</a:t>
            </a:r>
          </a:p>
          <a:p>
            <a:r>
              <a:rPr lang="en-US" dirty="0" smtClean="0"/>
              <a:t>Collaborative learning with peers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Include recognition</a:t>
            </a:r>
          </a:p>
          <a:p>
            <a:r>
              <a:rPr lang="en-US" dirty="0" smtClean="0"/>
              <a:t>Timely feedback; scheduled visits with student/preceptor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Require reflection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(Benner, </a:t>
            </a:r>
            <a:r>
              <a:rPr lang="en-US" sz="1600" dirty="0" err="1" smtClean="0"/>
              <a:t>Sutphen</a:t>
            </a:r>
            <a:r>
              <a:rPr lang="en-US" sz="1600" dirty="0" smtClean="0"/>
              <a:t>, Leonard, &amp; Day, 2010; Keller, 2008; Knowles, 1990; </a:t>
            </a:r>
            <a:r>
              <a:rPr lang="en-US" sz="1600" dirty="0" err="1" smtClean="0"/>
              <a:t>Nilson</a:t>
            </a:r>
            <a:r>
              <a:rPr lang="en-US" sz="1600" dirty="0" smtClean="0"/>
              <a:t>, 2010; Weimer, 2013; </a:t>
            </a:r>
            <a:r>
              <a:rPr lang="en-US" sz="1600" dirty="0" err="1" smtClean="0"/>
              <a:t>Neuman</a:t>
            </a:r>
            <a:r>
              <a:rPr lang="en-US" sz="1600" dirty="0" smtClean="0"/>
              <a:t> &amp; Fawcett, 2011)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667000"/>
            <a:ext cx="3008313" cy="3459163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What can “I” do to make a difference?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54390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0129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#5 </a:t>
            </a:r>
            <a:br>
              <a:rPr lang="en-US" sz="4000" dirty="0" smtClean="0"/>
            </a:br>
            <a:r>
              <a:rPr lang="en-US" sz="4000" dirty="0" smtClean="0"/>
              <a:t>Volition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Critical teaching moments – </a:t>
            </a:r>
            <a:r>
              <a:rPr lang="en-US" b="1" dirty="0" smtClean="0">
                <a:solidFill>
                  <a:srgbClr val="FF0000"/>
                </a:solidFill>
              </a:rPr>
              <a:t>faculty engaged </a:t>
            </a:r>
            <a:r>
              <a:rPr lang="en-US" dirty="0" smtClean="0"/>
              <a:t>and alert </a:t>
            </a:r>
          </a:p>
          <a:p>
            <a:r>
              <a:rPr lang="en-US" dirty="0" smtClean="0"/>
              <a:t>Provide human resources</a:t>
            </a:r>
          </a:p>
          <a:p>
            <a:pPr lvl="1"/>
            <a:r>
              <a:rPr lang="en-US" dirty="0" smtClean="0"/>
              <a:t>Alumni, preceptors</a:t>
            </a:r>
          </a:p>
          <a:p>
            <a:pPr lvl="1"/>
            <a:r>
              <a:rPr lang="en-US" dirty="0" smtClean="0"/>
              <a:t>Faculty time -email/text/</a:t>
            </a:r>
            <a:r>
              <a:rPr lang="en-US" dirty="0" err="1" smtClean="0"/>
              <a:t>ph</a:t>
            </a:r>
            <a:r>
              <a:rPr lang="en-US" dirty="0" smtClean="0"/>
              <a:t>/F2F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Reinforce </a:t>
            </a:r>
            <a:r>
              <a:rPr lang="en-US" dirty="0" smtClean="0"/>
              <a:t>when abstractions are interpreted and applied correctly.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Be enthusiastic, encouraging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1600" dirty="0" smtClean="0"/>
              <a:t>(Benner, </a:t>
            </a:r>
            <a:r>
              <a:rPr lang="en-US" sz="1600" dirty="0" err="1" smtClean="0"/>
              <a:t>Sutphen</a:t>
            </a:r>
            <a:r>
              <a:rPr lang="en-US" sz="1600" dirty="0" smtClean="0"/>
              <a:t>, Leonard, &amp; Day, 2010; Keller, 2008; Knowles, 1990; </a:t>
            </a:r>
            <a:r>
              <a:rPr lang="en-US" sz="1600" dirty="0" err="1" smtClean="0"/>
              <a:t>Nilson</a:t>
            </a:r>
            <a:r>
              <a:rPr lang="en-US" sz="1600" dirty="0" smtClean="0"/>
              <a:t>, 2010; Weimer, 2013; </a:t>
            </a:r>
            <a:r>
              <a:rPr lang="en-US" sz="1600" dirty="0" err="1" smtClean="0"/>
              <a:t>Neuman</a:t>
            </a:r>
            <a:r>
              <a:rPr lang="en-US" sz="1600" dirty="0" smtClean="0"/>
              <a:t> &amp; Fawcett, 2011)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0"/>
            <a:ext cx="3008313" cy="36877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4000" i="1" dirty="0" smtClean="0"/>
              <a:t>What will it take for me to stay on task?</a:t>
            </a:r>
          </a:p>
          <a:p>
            <a:r>
              <a:rPr lang="en-US" sz="3000" dirty="0"/>
              <a:t>Competing goals, distractions.</a:t>
            </a:r>
          </a:p>
        </p:txBody>
      </p:sp>
    </p:spTree>
    <p:extLst>
      <p:ext uri="{BB962C8B-B14F-4D97-AF65-F5344CB8AC3E}">
        <p14:creationId xmlns:p14="http://schemas.microsoft.com/office/powerpoint/2010/main" val="311614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Coaching Students to Grasp and Use Abstract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81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Trust students</a:t>
            </a:r>
            <a:r>
              <a:rPr lang="en-US" dirty="0" smtClean="0"/>
              <a:t>, </a:t>
            </a:r>
            <a:r>
              <a:rPr lang="en-US" i="1" dirty="0" smtClean="0"/>
              <a:t>smart</a:t>
            </a:r>
            <a:r>
              <a:rPr lang="en-US" dirty="0" smtClean="0"/>
              <a:t>, want to give their best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Freedom</a:t>
            </a:r>
            <a:r>
              <a:rPr lang="en-US" dirty="0" smtClean="0"/>
              <a:t> to be </a:t>
            </a:r>
            <a:r>
              <a:rPr lang="en-US" i="1" dirty="0" smtClean="0"/>
              <a:t>risk takers</a:t>
            </a:r>
            <a:r>
              <a:rPr lang="en-US" dirty="0" smtClean="0"/>
              <a:t>, room for error</a:t>
            </a:r>
          </a:p>
          <a:p>
            <a:r>
              <a:rPr lang="en-US" dirty="0" smtClean="0"/>
              <a:t>Learner-centered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Partner </a:t>
            </a:r>
            <a:r>
              <a:rPr lang="en-US" dirty="0" smtClean="0"/>
              <a:t>student/faculty/preceptor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Listen</a:t>
            </a:r>
            <a:r>
              <a:rPr lang="en-US" dirty="0" smtClean="0"/>
              <a:t> to students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Mutual respect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Require Written Reflection</a:t>
            </a:r>
            <a:r>
              <a:rPr lang="en-US" dirty="0" smtClean="0"/>
              <a:t> </a:t>
            </a:r>
            <a:r>
              <a:rPr lang="en-US" sz="2800" dirty="0" smtClean="0"/>
              <a:t>EQ self assess, Journal Entries, QI Paper</a:t>
            </a:r>
          </a:p>
        </p:txBody>
      </p:sp>
    </p:spTree>
    <p:extLst>
      <p:ext uri="{BB962C8B-B14F-4D97-AF65-F5344CB8AC3E}">
        <p14:creationId xmlns:p14="http://schemas.microsoft.com/office/powerpoint/2010/main" val="394086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99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Got Stress?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99" y="4876800"/>
            <a:ext cx="8229600" cy="1981200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://prezi.com/9ivvooqhmeip/?</a:t>
            </a:r>
            <a:r>
              <a:rPr lang="en-US" dirty="0" smtClean="0">
                <a:hlinkClick r:id="rId2"/>
              </a:rPr>
              <a:t>utm_campaign=share&amp;utm_medium=copy&amp;rc=ex0share</a:t>
            </a:r>
            <a:endParaRPr lang="en-US" dirty="0" smtClean="0">
              <a:hlinkClick r:id="rId3" action="ppaction://hlinksldjump"/>
            </a:endParaRP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1600200"/>
            <a:ext cx="8610599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/>
              <a:t>A Wellness Neuman Model Approach for Reducing Nursing Students’ Stressors: </a:t>
            </a:r>
            <a:endParaRPr lang="en-US" i="1" dirty="0" smtClean="0"/>
          </a:p>
          <a:p>
            <a:r>
              <a:rPr lang="en-US" i="1" dirty="0" smtClean="0"/>
              <a:t>Building </a:t>
            </a:r>
            <a:r>
              <a:rPr lang="en-US" i="1" dirty="0"/>
              <a:t>Upperclassmen and Underclassmen Relationships</a:t>
            </a:r>
          </a:p>
        </p:txBody>
      </p:sp>
    </p:spTree>
    <p:extLst>
      <p:ext uri="{BB962C8B-B14F-4D97-AF65-F5344CB8AC3E}">
        <p14:creationId xmlns:p14="http://schemas.microsoft.com/office/powerpoint/2010/main" val="81204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190" y="1235507"/>
            <a:ext cx="8229600" cy="948520"/>
          </a:xfrm>
        </p:spPr>
        <p:txBody>
          <a:bodyPr>
            <a:noAutofit/>
          </a:bodyPr>
          <a:lstStyle/>
          <a:p>
            <a:pPr algn="r"/>
            <a:r>
              <a:rPr lang="en-US" sz="5400" dirty="0">
                <a:solidFill>
                  <a:srgbClr val="FF0000"/>
                </a:solidFill>
              </a:rPr>
              <a:t>Got Stress? Contact us</a:t>
            </a: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73658"/>
            <a:ext cx="8357259" cy="4525963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US" dirty="0" smtClean="0"/>
              <a:t>Amy Barnes </a:t>
            </a:r>
            <a:r>
              <a:rPr lang="en-US" dirty="0" smtClean="0">
                <a:hlinkClick r:id="rId2"/>
              </a:rPr>
              <a:t>barnaj02@students.ipfw.edu</a:t>
            </a:r>
          </a:p>
          <a:p>
            <a:pPr marL="400050" lvl="1" indent="0">
              <a:buNone/>
            </a:pPr>
            <a:r>
              <a:rPr lang="en-US" dirty="0" smtClean="0"/>
              <a:t>Whitney </a:t>
            </a:r>
            <a:r>
              <a:rPr lang="en-US" dirty="0" err="1" smtClean="0"/>
              <a:t>Beiswanger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mastwg01@students.ipfw.edu</a:t>
            </a:r>
          </a:p>
          <a:p>
            <a:pPr marL="400050" lvl="1" indent="0">
              <a:buNone/>
            </a:pPr>
            <a:r>
              <a:rPr lang="en-US" dirty="0" smtClean="0"/>
              <a:t>Zoey </a:t>
            </a:r>
            <a:r>
              <a:rPr lang="en-US" dirty="0" err="1" smtClean="0"/>
              <a:t>Dressel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dreszl01@students.ipfw.edu</a:t>
            </a:r>
          </a:p>
          <a:p>
            <a:pPr marL="400050" lvl="1" indent="0">
              <a:buNone/>
            </a:pPr>
            <a:r>
              <a:rPr lang="en-US" dirty="0" smtClean="0"/>
              <a:t>Mariah </a:t>
            </a:r>
            <a:r>
              <a:rPr lang="en-US" dirty="0" err="1" smtClean="0"/>
              <a:t>McMillen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mcmima01@students.ipfw.edu</a:t>
            </a:r>
          </a:p>
          <a:p>
            <a:pPr marL="400050" lvl="1" indent="0">
              <a:buNone/>
            </a:pPr>
            <a:r>
              <a:rPr lang="en-US" dirty="0" smtClean="0"/>
              <a:t>Abby Pfaff </a:t>
            </a:r>
            <a:r>
              <a:rPr lang="en-US" dirty="0" smtClean="0">
                <a:hlinkClick r:id="rId2"/>
              </a:rPr>
              <a:t>pfafal01@students.ipfw.edu</a:t>
            </a:r>
          </a:p>
          <a:p>
            <a:pPr marL="400050" lvl="1" indent="0">
              <a:buNone/>
            </a:pPr>
            <a:r>
              <a:rPr lang="en-US" dirty="0" smtClean="0"/>
              <a:t>Allissa </a:t>
            </a:r>
            <a:r>
              <a:rPr lang="en-US" dirty="0"/>
              <a:t>Smith </a:t>
            </a:r>
            <a:r>
              <a:rPr lang="en-US" dirty="0">
                <a:hlinkClick r:id="rId2"/>
              </a:rPr>
              <a:t>smitam31@students.ipfw.edu</a:t>
            </a:r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     Professor </a:t>
            </a:r>
            <a:r>
              <a:rPr lang="en-US" dirty="0"/>
              <a:t>Sarah Beckman </a:t>
            </a:r>
            <a:r>
              <a:rPr lang="en-US" dirty="0">
                <a:hlinkClick r:id="rId2"/>
              </a:rPr>
              <a:t>beckmans@ipfw.edu</a:t>
            </a:r>
            <a:endParaRPr lang="en-US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3767" y="1024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3764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03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Goleman, D. (1998). Emotional intelligence: Working with emotional intelligence. New York, NY: Bantam 	Books.</a:t>
            </a:r>
          </a:p>
          <a:p>
            <a:pPr marL="0" indent="0">
              <a:buNone/>
            </a:pPr>
            <a:r>
              <a:rPr lang="en-US" dirty="0" smtClean="0"/>
              <a:t>Keller</a:t>
            </a:r>
            <a:r>
              <a:rPr lang="en-US" dirty="0"/>
              <a:t>, J. M. (2008).  First principles of motivation to learn and e3-learning.  </a:t>
            </a:r>
            <a:r>
              <a:rPr lang="en-US" i="1" dirty="0"/>
              <a:t>Distance Education</a:t>
            </a:r>
            <a:r>
              <a:rPr lang="en-US" dirty="0"/>
              <a:t>, </a:t>
            </a:r>
            <a:r>
              <a:rPr lang="en-US" dirty="0" smtClean="0"/>
              <a:t>	29:2,175-185.</a:t>
            </a:r>
          </a:p>
          <a:p>
            <a:pPr marL="0" indent="0">
              <a:buNone/>
            </a:pPr>
            <a:r>
              <a:rPr lang="en-US" dirty="0" smtClean="0"/>
              <a:t>Knowles</a:t>
            </a:r>
            <a:r>
              <a:rPr lang="en-US" dirty="0"/>
              <a:t>, M.  (1990). </a:t>
            </a:r>
            <a:r>
              <a:rPr lang="en-US" i="1" dirty="0"/>
              <a:t>The adult learner: A neglected species</a:t>
            </a:r>
            <a:r>
              <a:rPr lang="en-US" dirty="0"/>
              <a:t>.  </a:t>
            </a:r>
            <a:r>
              <a:rPr lang="en-US" dirty="0" smtClean="0"/>
              <a:t>Houston, TX: </a:t>
            </a:r>
            <a:r>
              <a:rPr lang="en-US" dirty="0"/>
              <a:t>Gulf Publishing.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Milstead</a:t>
            </a:r>
            <a:r>
              <a:rPr lang="en-US" dirty="0"/>
              <a:t>, J</a:t>
            </a:r>
            <a:r>
              <a:rPr lang="en-US" dirty="0" smtClean="0"/>
              <a:t>., &amp; </a:t>
            </a:r>
            <a:r>
              <a:rPr lang="en-US" dirty="0"/>
              <a:t>Furlong, E. (2006).  </a:t>
            </a:r>
            <a:r>
              <a:rPr lang="en-US" i="1" dirty="0"/>
              <a:t>Handbook of nursing leadership:  Creative skills for a culture of safety. </a:t>
            </a:r>
            <a:r>
              <a:rPr lang="en-US" i="1" dirty="0" smtClean="0"/>
              <a:t>	</a:t>
            </a:r>
            <a:r>
              <a:rPr lang="en-US" dirty="0" smtClean="0"/>
              <a:t>Sudbury</a:t>
            </a:r>
            <a:r>
              <a:rPr lang="en-US" dirty="0"/>
              <a:t>, MA:  Jones and Bartlett Publishers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Morrison, J. (2008). The relationship between emotional intelligence competencies and preferred 	conflict-handling styles. </a:t>
            </a:r>
            <a:r>
              <a:rPr lang="en-US" i="1" dirty="0" smtClean="0"/>
              <a:t>Journal of Nursing Management</a:t>
            </a:r>
            <a:r>
              <a:rPr lang="en-US" dirty="0" smtClean="0"/>
              <a:t>, 16, 974-983.</a:t>
            </a:r>
          </a:p>
          <a:p>
            <a:pPr marL="0" indent="0">
              <a:buNone/>
            </a:pPr>
            <a:r>
              <a:rPr lang="en-US" dirty="0" err="1"/>
              <a:t>Neuman</a:t>
            </a:r>
            <a:r>
              <a:rPr lang="en-US" dirty="0"/>
              <a:t>, B., &amp; Fawcett, J.  (2011). </a:t>
            </a:r>
            <a:r>
              <a:rPr lang="en-US" i="1" dirty="0"/>
              <a:t>The </a:t>
            </a:r>
            <a:r>
              <a:rPr lang="en-US" i="1" dirty="0" err="1"/>
              <a:t>Neuman</a:t>
            </a:r>
            <a:r>
              <a:rPr lang="en-US" i="1" dirty="0"/>
              <a:t> Systems Model</a:t>
            </a:r>
            <a:r>
              <a:rPr lang="en-US" dirty="0"/>
              <a:t> (5</a:t>
            </a:r>
            <a:r>
              <a:rPr lang="en-US" baseline="30000" dirty="0"/>
              <a:t>th</a:t>
            </a:r>
            <a:r>
              <a:rPr lang="en-US" dirty="0"/>
              <a:t> ed.).  Upper Saddle River, NJ:  </a:t>
            </a:r>
            <a:r>
              <a:rPr lang="en-US" dirty="0" smtClean="0"/>
              <a:t>	Pearson.</a:t>
            </a:r>
          </a:p>
          <a:p>
            <a:pPr marL="0" indent="0">
              <a:buNone/>
            </a:pPr>
            <a:r>
              <a:rPr lang="en-US" dirty="0" err="1"/>
              <a:t>Nilson</a:t>
            </a:r>
            <a:r>
              <a:rPr lang="en-US" dirty="0"/>
              <a:t>, L. (2010). </a:t>
            </a:r>
            <a:r>
              <a:rPr lang="en-US" i="1" dirty="0"/>
              <a:t>Teaching at its best:  A research-based resource for college instructors</a:t>
            </a:r>
            <a:r>
              <a:rPr lang="en-US" dirty="0"/>
              <a:t>.  San </a:t>
            </a:r>
            <a:r>
              <a:rPr lang="en-US" dirty="0" smtClean="0"/>
              <a:t>Francisco, 	CA:  </a:t>
            </a:r>
            <a:r>
              <a:rPr lang="en-US" dirty="0" err="1"/>
              <a:t>Jossey</a:t>
            </a:r>
            <a:r>
              <a:rPr lang="en-US" dirty="0"/>
              <a:t>-Bass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Porter-O’Grady, T., &amp; </a:t>
            </a:r>
            <a:r>
              <a:rPr lang="en-US" dirty="0" err="1" smtClean="0"/>
              <a:t>Malloch</a:t>
            </a:r>
            <a:r>
              <a:rPr lang="en-US" dirty="0" smtClean="0"/>
              <a:t>, K. (2016). </a:t>
            </a:r>
            <a:r>
              <a:rPr lang="en-US" i="1" dirty="0" smtClean="0"/>
              <a:t>Leadership in nursing practice: Changing the landscape of 	health care</a:t>
            </a:r>
            <a:r>
              <a:rPr lang="en-US" dirty="0" smtClean="0"/>
              <a:t> (2</a:t>
            </a:r>
            <a:r>
              <a:rPr lang="en-US" baseline="30000" dirty="0" smtClean="0"/>
              <a:t>nd</a:t>
            </a:r>
            <a:r>
              <a:rPr lang="en-US" dirty="0" smtClean="0"/>
              <a:t> ed.). Burlington, MA: Jones &amp; Bartlett Learning.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Studer</a:t>
            </a:r>
            <a:r>
              <a:rPr lang="en-US" dirty="0"/>
              <a:t>, Q., Robinson, B., &amp; Cook, K. (2010). </a:t>
            </a:r>
            <a:r>
              <a:rPr lang="en-US" i="1" dirty="0"/>
              <a:t>The HCAHPS handbook</a:t>
            </a:r>
            <a:r>
              <a:rPr lang="en-US" dirty="0"/>
              <a:t>. Gulf Breeze, FL: Fire Starter </a:t>
            </a:r>
            <a:r>
              <a:rPr lang="en-US" dirty="0" smtClean="0"/>
              <a:t>	Publishing.</a:t>
            </a:r>
          </a:p>
          <a:p>
            <a:pPr marL="0" indent="0">
              <a:buNone/>
            </a:pPr>
            <a:r>
              <a:rPr lang="en-US" dirty="0"/>
              <a:t>Ulrich, B. T. (2012).  </a:t>
            </a:r>
            <a:r>
              <a:rPr lang="en-US" i="1" dirty="0"/>
              <a:t>Mastering </a:t>
            </a:r>
            <a:r>
              <a:rPr lang="en-US" i="1" dirty="0" err="1"/>
              <a:t>precepting</a:t>
            </a:r>
            <a:r>
              <a:rPr lang="en-US" i="1" dirty="0"/>
              <a:t>: A nurse’s handbook for success</a:t>
            </a:r>
            <a:r>
              <a:rPr lang="en-US" dirty="0"/>
              <a:t>.  Indianapolis, IN:  </a:t>
            </a:r>
            <a:r>
              <a:rPr lang="en-US" dirty="0" smtClean="0"/>
              <a:t>Sigma 	Theta </a:t>
            </a:r>
            <a:r>
              <a:rPr lang="en-US" dirty="0"/>
              <a:t>Tau International.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Weimer, M. (2013). </a:t>
            </a:r>
            <a:r>
              <a:rPr lang="en-US" i="1" dirty="0"/>
              <a:t>Learner </a:t>
            </a:r>
            <a:r>
              <a:rPr lang="en-US" i="1" dirty="0" smtClean="0"/>
              <a:t>centered teaching</a:t>
            </a:r>
            <a:r>
              <a:rPr lang="en-US" i="1" dirty="0"/>
              <a:t>: Five key changes to </a:t>
            </a:r>
            <a:r>
              <a:rPr lang="en-US" i="1" dirty="0" smtClean="0"/>
              <a:t>practice</a:t>
            </a:r>
            <a:r>
              <a:rPr lang="en-US" i="1" dirty="0"/>
              <a:t>. </a:t>
            </a:r>
            <a:r>
              <a:rPr lang="en-US" dirty="0"/>
              <a:t>Indianapolis, IN: </a:t>
            </a:r>
            <a:r>
              <a:rPr lang="en-US" dirty="0" err="1" smtClean="0"/>
              <a:t>Jossey</a:t>
            </a:r>
            <a:r>
              <a:rPr lang="en-US" dirty="0" smtClean="0"/>
              <a:t>-	Bass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Whitehead, D., Weiss, S., &amp; </a:t>
            </a:r>
            <a:r>
              <a:rPr lang="en-US" dirty="0" err="1" smtClean="0"/>
              <a:t>Tappen</a:t>
            </a:r>
            <a:r>
              <a:rPr lang="en-US" dirty="0" smtClean="0"/>
              <a:t>, R. (2010).  </a:t>
            </a:r>
            <a:r>
              <a:rPr lang="en-US" i="1" dirty="0" smtClean="0"/>
              <a:t>Essentials of nursing leadership and management. 	(5</a:t>
            </a:r>
            <a:r>
              <a:rPr lang="en-US" i="1" baseline="30000" dirty="0" smtClean="0"/>
              <a:t>th</a:t>
            </a:r>
            <a:r>
              <a:rPr lang="en-US" i="1" dirty="0" smtClean="0"/>
              <a:t>ed.). </a:t>
            </a:r>
            <a:r>
              <a:rPr lang="en-US" dirty="0" smtClean="0"/>
              <a:t>Philadelphia, PA:  F.A. Davis Company.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5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533400"/>
            <a:ext cx="7772400" cy="1698625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NSM Application: </a:t>
            </a:r>
            <a:br>
              <a:rPr lang="en-US" b="1" i="1" dirty="0" smtClean="0"/>
            </a:br>
            <a:r>
              <a:rPr lang="en-US" b="1" i="1" dirty="0" smtClean="0"/>
              <a:t>Coaching Students to </a:t>
            </a:r>
            <a:br>
              <a:rPr lang="en-US" b="1" i="1" dirty="0" smtClean="0"/>
            </a:br>
            <a:r>
              <a:rPr lang="en-US" b="1" i="1" dirty="0" smtClean="0"/>
              <a:t>Grasp and Use </a:t>
            </a:r>
            <a:br>
              <a:rPr lang="en-US" b="1" i="1" dirty="0" smtClean="0"/>
            </a:br>
            <a:r>
              <a:rPr lang="en-US" b="1" i="1" dirty="0" smtClean="0"/>
              <a:t>Abstract Concepts</a:t>
            </a:r>
            <a:endParaRPr lang="en-US" b="1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7848600" cy="3962400"/>
          </a:xfrm>
        </p:spPr>
        <p:txBody>
          <a:bodyPr>
            <a:normAutofit fontScale="77500" lnSpcReduction="20000"/>
          </a:bodyPr>
          <a:lstStyle/>
          <a:p>
            <a:r>
              <a:rPr lang="en-US" sz="4100" b="1" dirty="0" smtClean="0"/>
              <a:t>Sarah Beckman, MSN, BS, RN</a:t>
            </a:r>
          </a:p>
          <a:p>
            <a:r>
              <a:rPr lang="en-US" sz="3000" b="1" dirty="0" smtClean="0"/>
              <a:t>Associate Professor</a:t>
            </a:r>
          </a:p>
          <a:p>
            <a:r>
              <a:rPr lang="en-US" sz="3000" b="1" dirty="0" smtClean="0"/>
              <a:t>NSM Trustee</a:t>
            </a:r>
          </a:p>
          <a:p>
            <a:endParaRPr lang="en-US" sz="3000" b="1" dirty="0"/>
          </a:p>
          <a:p>
            <a:r>
              <a:rPr lang="en-US" sz="3400" b="1" i="1" dirty="0" smtClean="0"/>
              <a:t>In collaboration with:</a:t>
            </a:r>
          </a:p>
          <a:p>
            <a:r>
              <a:rPr lang="en-US" sz="3600" b="1" dirty="0" smtClean="0"/>
              <a:t>Amy Barnes</a:t>
            </a:r>
          </a:p>
          <a:p>
            <a:r>
              <a:rPr lang="en-US" sz="3600" b="1" dirty="0" smtClean="0"/>
              <a:t>Zoey Dressel</a:t>
            </a:r>
          </a:p>
          <a:p>
            <a:r>
              <a:rPr lang="en-US" sz="3600" b="1" dirty="0" smtClean="0"/>
              <a:t>Mariah Feasel</a:t>
            </a:r>
          </a:p>
          <a:p>
            <a:r>
              <a:rPr lang="en-US" sz="3600" b="1" dirty="0" smtClean="0"/>
              <a:t>Allissa Smith</a:t>
            </a:r>
          </a:p>
          <a:p>
            <a:endParaRPr lang="en-US" sz="3000" b="1" dirty="0" smtClean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600" dirty="0" smtClean="0"/>
          </a:p>
          <a:p>
            <a:endParaRPr lang="en-U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18" y="457201"/>
            <a:ext cx="167944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4801"/>
            <a:ext cx="1981199" cy="198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60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99"/>
            <a:ext cx="8229600" cy="1143000"/>
          </a:xfrm>
        </p:spPr>
        <p:txBody>
          <a:bodyPr/>
          <a:lstStyle/>
          <a:p>
            <a:r>
              <a:rPr lang="en-US" dirty="0" smtClean="0"/>
              <a:t>         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4876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3200" dirty="0" smtClean="0"/>
          </a:p>
          <a:p>
            <a:pPr marL="457200" lvl="1" indent="0">
              <a:buNone/>
            </a:pPr>
            <a:r>
              <a:rPr lang="en-US" sz="3200" b="1" dirty="0" smtClean="0"/>
              <a:t>STUDENTS</a:t>
            </a:r>
          </a:p>
          <a:p>
            <a:pPr marL="457200" lvl="1" indent="0">
              <a:buNone/>
            </a:pPr>
            <a:r>
              <a:rPr lang="en-US" sz="3200" dirty="0" smtClean="0"/>
              <a:t>	Whitney Beiswanger &amp; Abigail Pfaff</a:t>
            </a:r>
          </a:p>
          <a:p>
            <a:pPr marL="457200" lvl="1" indent="0">
              <a:buNone/>
            </a:pPr>
            <a:r>
              <a:rPr lang="en-US" sz="3200" b="1" dirty="0" smtClean="0"/>
              <a:t>ALUMNI</a:t>
            </a:r>
          </a:p>
          <a:p>
            <a:pPr marL="457200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Maria Wright &amp; Heidi Buffenbarger (</a:t>
            </a:r>
            <a:r>
              <a:rPr lang="en-US" sz="3200" dirty="0" err="1" smtClean="0"/>
              <a:t>sp</a:t>
            </a:r>
            <a:r>
              <a:rPr lang="en-US" sz="3200" dirty="0" smtClean="0"/>
              <a:t> 2013)</a:t>
            </a:r>
          </a:p>
          <a:p>
            <a:pPr marL="457200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Nick Redding &amp; Cortnie Jordan (fa 2014)</a:t>
            </a:r>
          </a:p>
          <a:p>
            <a:pPr marL="457200" lvl="1" indent="0">
              <a:buNone/>
            </a:pPr>
            <a:r>
              <a:rPr lang="en-US" b="1" dirty="0" smtClean="0"/>
              <a:t>TEACHING TEAM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Dawn Pla, BS, RN, </a:t>
            </a:r>
            <a:r>
              <a:rPr lang="en-US" sz="2000" dirty="0" smtClean="0"/>
              <a:t>Teaching Assistant</a:t>
            </a:r>
          </a:p>
          <a:p>
            <a:pPr marL="0" indent="0">
              <a:buNone/>
            </a:pPr>
            <a:r>
              <a:rPr lang="en-US" sz="2800" dirty="0" smtClean="0"/>
              <a:t>	Johnathan Liechty, MBA, BSN, RN, </a:t>
            </a:r>
            <a:r>
              <a:rPr lang="en-US" sz="2000" dirty="0" smtClean="0"/>
              <a:t>Limited Term Lecturer</a:t>
            </a:r>
          </a:p>
          <a:p>
            <a:pPr marL="0" indent="0">
              <a:buNone/>
            </a:pPr>
            <a:r>
              <a:rPr lang="en-US" sz="2800" dirty="0" smtClean="0"/>
              <a:t>	Jolene Nash, MS, BS, RN, </a:t>
            </a:r>
            <a:r>
              <a:rPr lang="en-US" sz="2000" dirty="0" smtClean="0"/>
              <a:t>Limited Term Lecturer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1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985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458200" cy="5410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five strategies that apply Keller’s ARCS-V Model for Motivation to engage students in the exploration of theory-based approaches and application of abstract concepts in nursing activities.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Apply NSM concepts in a quality </a:t>
            </a:r>
            <a:r>
              <a:rPr lang="en-US" dirty="0"/>
              <a:t>i</a:t>
            </a:r>
            <a:r>
              <a:rPr lang="en-US" dirty="0" smtClean="0"/>
              <a:t>mprovement project featuring primary preventions as interventions to target prioritized client stressors of a small group of nursing students (~8) and a pre licensure nursing student body (~400).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Invite participants to provide feedback on the efficacy of the NSM as a guiding framework for use by students and faculty to build relationships, community, and connectedness among nurses.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955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Coaching Students to Grasp and Use Abstract </a:t>
            </a:r>
            <a:r>
              <a:rPr lang="en-US" i="1" dirty="0" smtClean="0"/>
              <a:t>Concepts </a:t>
            </a:r>
            <a:br>
              <a:rPr lang="en-US" i="1" dirty="0" smtClean="0"/>
            </a:br>
            <a:r>
              <a:rPr lang="en-US" i="1" dirty="0" smtClean="0"/>
              <a:t>(Context)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Bachelor of Science Pre licensure students</a:t>
            </a:r>
          </a:p>
          <a:p>
            <a:pPr marL="0" indent="0">
              <a:buNone/>
            </a:pPr>
            <a:r>
              <a:rPr lang="en-US" dirty="0" smtClean="0"/>
              <a:t>400 level </a:t>
            </a:r>
            <a:r>
              <a:rPr lang="en-US" b="1" dirty="0" smtClean="0"/>
              <a:t>leadership course </a:t>
            </a:r>
            <a:r>
              <a:rPr lang="en-US" dirty="0" smtClean="0"/>
              <a:t>(5 credits)</a:t>
            </a:r>
          </a:p>
          <a:p>
            <a:pPr marL="457200" lvl="1" indent="0">
              <a:buNone/>
            </a:pPr>
            <a:r>
              <a:rPr lang="en-US" dirty="0" smtClean="0"/>
              <a:t>3 credits didactic; hybrid delivery</a:t>
            </a:r>
          </a:p>
          <a:p>
            <a:pPr marL="457200" lvl="1" indent="0">
              <a:buNone/>
            </a:pPr>
            <a:r>
              <a:rPr lang="en-US" dirty="0" smtClean="0"/>
              <a:t>2 credits -  </a:t>
            </a:r>
            <a:r>
              <a:rPr lang="en-US" b="1" dirty="0" smtClean="0"/>
              <a:t>90 hour clinical </a:t>
            </a:r>
            <a:r>
              <a:rPr lang="en-US" dirty="0" smtClean="0"/>
              <a:t>(over 13 </a:t>
            </a:r>
            <a:r>
              <a:rPr lang="en-US" dirty="0" err="1" smtClean="0"/>
              <a:t>wks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Preceptorship Model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Student/Preceptor/Professor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dirty="0" smtClean="0"/>
              <a:t>Preceptors – clinical faculty</a:t>
            </a:r>
            <a:r>
              <a:rPr lang="en-US" dirty="0" smtClean="0"/>
              <a:t> (100, 200, 300)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2000" dirty="0" smtClean="0"/>
              <a:t>(Ulrich</a:t>
            </a:r>
            <a:r>
              <a:rPr lang="en-US" sz="2000" dirty="0"/>
              <a:t>, </a:t>
            </a:r>
            <a:r>
              <a:rPr lang="en-US" sz="2000" dirty="0" smtClean="0"/>
              <a:t>2012; Keller, 2008; Weimer, 2013)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59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618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Abstract Concepts</a:t>
            </a:r>
            <a:endParaRPr lang="en-US" dirty="0"/>
          </a:p>
        </p:txBody>
      </p:sp>
      <p:pic>
        <p:nvPicPr>
          <p:cNvPr id="3074" name="Picture 2" descr="C:\Users\beckmans\Desktop\44200 images\wordle 4NSM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777366"/>
            <a:ext cx="7367848" cy="5013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5791200"/>
            <a:ext cx="83376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(Whitehead, Weiss, &amp; </a:t>
            </a:r>
            <a:r>
              <a:rPr lang="en-US" sz="1600" dirty="0" err="1"/>
              <a:t>Tappen</a:t>
            </a:r>
            <a:r>
              <a:rPr lang="en-US" sz="1600" dirty="0"/>
              <a:t>, 2010; </a:t>
            </a:r>
            <a:r>
              <a:rPr lang="en-US" sz="1600" dirty="0" err="1"/>
              <a:t>Milstead</a:t>
            </a:r>
            <a:r>
              <a:rPr lang="en-US" sz="1600" dirty="0"/>
              <a:t> &amp; Furlong, 2006; Porter-O’Grady &amp; </a:t>
            </a:r>
            <a:r>
              <a:rPr lang="en-US" sz="1600" dirty="0" err="1"/>
              <a:t>Malloch</a:t>
            </a:r>
            <a:r>
              <a:rPr lang="en-US" sz="1600" dirty="0"/>
              <a:t>, 2016; </a:t>
            </a:r>
            <a:r>
              <a:rPr lang="en-US" sz="1600" dirty="0" err="1"/>
              <a:t>Neuman</a:t>
            </a:r>
            <a:r>
              <a:rPr lang="en-US" sz="1600" dirty="0"/>
              <a:t> &amp; Fawcett, 2011; </a:t>
            </a:r>
            <a:r>
              <a:rPr lang="en-US" sz="1600" dirty="0" err="1"/>
              <a:t>Studer</a:t>
            </a:r>
            <a:r>
              <a:rPr lang="en-US" sz="1600" dirty="0"/>
              <a:t>, Robinson &amp; Cook, 2010; Weimer, 2013; Goleman, </a:t>
            </a:r>
            <a:r>
              <a:rPr lang="en-US" sz="1600" dirty="0" smtClean="0"/>
              <a:t>1998; </a:t>
            </a:r>
            <a:r>
              <a:rPr lang="en-US" sz="1600" dirty="0" smtClean="0">
                <a:hlinkClick r:id="rId3"/>
              </a:rPr>
              <a:t>www.wordle.net</a:t>
            </a:r>
            <a:r>
              <a:rPr lang="en-US" sz="1600" dirty="0" smtClean="0"/>
              <a:t>  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86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228600"/>
            <a:ext cx="2514600" cy="2209800"/>
          </a:xfrm>
        </p:spPr>
        <p:txBody>
          <a:bodyPr>
            <a:noAutofit/>
          </a:bodyPr>
          <a:lstStyle/>
          <a:p>
            <a:r>
              <a:rPr lang="en-US" sz="5400" dirty="0" smtClean="0"/>
              <a:t>ARCS-V MODEL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533400"/>
            <a:ext cx="5562600" cy="5943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 smtClean="0"/>
              <a:t>Attention</a:t>
            </a:r>
            <a:r>
              <a:rPr lang="en-US" sz="2800" dirty="0" smtClean="0"/>
              <a:t> – learner perceives a gap in knowledge, curiosity aroused.</a:t>
            </a:r>
          </a:p>
          <a:p>
            <a:pPr marL="0" indent="0">
              <a:buNone/>
            </a:pPr>
            <a:r>
              <a:rPr lang="en-US" sz="3500" b="1" dirty="0" smtClean="0"/>
              <a:t>Relevance</a:t>
            </a:r>
            <a:r>
              <a:rPr lang="en-US" sz="2800" dirty="0" smtClean="0"/>
              <a:t> – knowledge is meaningfully related to her/his goals.</a:t>
            </a:r>
          </a:p>
          <a:p>
            <a:pPr marL="0" indent="0">
              <a:buNone/>
            </a:pPr>
            <a:r>
              <a:rPr lang="en-US" sz="3500" b="1" dirty="0" smtClean="0"/>
              <a:t>Confidence</a:t>
            </a:r>
            <a:r>
              <a:rPr lang="en-US" sz="2800" dirty="0" smtClean="0"/>
              <a:t> – self-efficacy - believe can be successful in learning task.</a:t>
            </a:r>
          </a:p>
          <a:p>
            <a:pPr marL="0" indent="0">
              <a:buNone/>
            </a:pPr>
            <a:r>
              <a:rPr lang="en-US" sz="3500" b="1" dirty="0" smtClean="0"/>
              <a:t>Satisfaction</a:t>
            </a:r>
            <a:r>
              <a:rPr lang="en-US" sz="2800" dirty="0" smtClean="0"/>
              <a:t> – Anticipation is followed by experience of satisfying outcomes.</a:t>
            </a:r>
          </a:p>
          <a:p>
            <a:pPr marL="0" indent="0">
              <a:buNone/>
            </a:pPr>
            <a:r>
              <a:rPr lang="en-US" sz="3500" b="1" dirty="0" smtClean="0"/>
              <a:t>Volition</a:t>
            </a:r>
            <a:r>
              <a:rPr lang="en-US" sz="2800" dirty="0" smtClean="0"/>
              <a:t> – self-regulatory strategies to protect intentions, competing goals can interfere with persistence.</a:t>
            </a:r>
          </a:p>
          <a:p>
            <a:pPr marL="0" indent="0" algn="r">
              <a:buNone/>
            </a:pPr>
            <a:r>
              <a:rPr lang="en-US" sz="2800" dirty="0" smtClean="0"/>
              <a:t>(Keller, 2008) 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1050" dirty="0" smtClean="0"/>
              <a:t>    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2389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3008313" cy="22415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 5 strategies?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#1 Attention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533400"/>
            <a:ext cx="5486400" cy="6127750"/>
          </a:xfrm>
        </p:spPr>
        <p:txBody>
          <a:bodyPr>
            <a:normAutofit/>
          </a:bodyPr>
          <a:lstStyle/>
          <a:p>
            <a:r>
              <a:rPr lang="en-US" dirty="0" smtClean="0"/>
              <a:t>Gap in knowledge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NSM applied to group of nurses (vs. patient)</a:t>
            </a:r>
          </a:p>
          <a:p>
            <a:pPr lvl="1"/>
            <a:r>
              <a:rPr lang="en-US" dirty="0" smtClean="0"/>
              <a:t>Leadership theories </a:t>
            </a:r>
          </a:p>
          <a:p>
            <a:pPr lvl="1"/>
            <a:r>
              <a:rPr lang="en-US" dirty="0" smtClean="0"/>
              <a:t>Preceptorship with faculty in clinical setting</a:t>
            </a:r>
          </a:p>
          <a:p>
            <a:r>
              <a:rPr lang="en-US" dirty="0" smtClean="0"/>
              <a:t>Arouse curiosity</a:t>
            </a:r>
          </a:p>
          <a:p>
            <a:pPr lvl="1"/>
            <a:r>
              <a:rPr lang="en-US" dirty="0" smtClean="0"/>
              <a:t>Alumni students sharing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Stressors – hear, feel, see, taste, smell </a:t>
            </a:r>
            <a:endParaRPr lang="en-US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 smtClean="0"/>
              <a:t>(Benner, </a:t>
            </a:r>
            <a:r>
              <a:rPr lang="en-US" sz="1600" dirty="0" err="1" smtClean="0"/>
              <a:t>Sutphen</a:t>
            </a:r>
            <a:r>
              <a:rPr lang="en-US" sz="1600" dirty="0" smtClean="0"/>
              <a:t>, Leonard, &amp; Day, 2010; Keller, 2008; Knowles, 1990; </a:t>
            </a:r>
            <a:r>
              <a:rPr lang="en-US" sz="1600" dirty="0" err="1" smtClean="0"/>
              <a:t>Nilson</a:t>
            </a:r>
            <a:r>
              <a:rPr lang="en-US" sz="1600" dirty="0" smtClean="0"/>
              <a:t>, 2010; Weimer, 2013; </a:t>
            </a:r>
            <a:r>
              <a:rPr lang="en-US" sz="1600" dirty="0" err="1" smtClean="0"/>
              <a:t>Neuman</a:t>
            </a:r>
            <a:r>
              <a:rPr lang="en-US" sz="1600" dirty="0" smtClean="0"/>
              <a:t> &amp; Fawcett, 2011)</a:t>
            </a:r>
          </a:p>
          <a:p>
            <a:pPr marL="457200" lvl="1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2971800"/>
            <a:ext cx="3160713" cy="3611563"/>
          </a:xfrm>
        </p:spPr>
        <p:txBody>
          <a:bodyPr>
            <a:normAutofit/>
          </a:bodyPr>
          <a:lstStyle/>
          <a:p>
            <a:endParaRPr lang="en-US" sz="4000" b="1" dirty="0" smtClean="0"/>
          </a:p>
          <a:p>
            <a:r>
              <a:rPr lang="en-US" sz="4000" i="1" dirty="0" smtClean="0"/>
              <a:t>Need a Grabber </a:t>
            </a:r>
          </a:p>
          <a:p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9943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0891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#2 </a:t>
            </a:r>
            <a:br>
              <a:rPr lang="en-US" sz="4000" dirty="0" smtClean="0"/>
            </a:br>
            <a:r>
              <a:rPr lang="en-US" sz="4000" dirty="0" smtClean="0"/>
              <a:t>Relevance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0515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Make transparent how subject matter (NSM, leadership, </a:t>
            </a:r>
            <a:r>
              <a:rPr lang="en-US" dirty="0" err="1" smtClean="0"/>
              <a:t>etc</a:t>
            </a:r>
            <a:r>
              <a:rPr lang="en-US" dirty="0" smtClean="0"/>
              <a:t>) is connected to real world.</a:t>
            </a:r>
          </a:p>
          <a:p>
            <a:r>
              <a:rPr lang="en-US" dirty="0" smtClean="0"/>
              <a:t>Make connection between acquiring and using knowledge and integrating the classroom with clinical practice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Reality-based – real world, real time</a:t>
            </a:r>
          </a:p>
          <a:p>
            <a:pPr marL="0" indent="0" algn="r">
              <a:buNone/>
            </a:pPr>
            <a:endParaRPr lang="en-US" sz="1700" dirty="0" smtClean="0"/>
          </a:p>
          <a:p>
            <a:pPr marL="0" indent="0" algn="r">
              <a:buNone/>
            </a:pPr>
            <a:r>
              <a:rPr lang="en-US" sz="1700" dirty="0" smtClean="0"/>
              <a:t>(Benner, </a:t>
            </a:r>
            <a:r>
              <a:rPr lang="en-US" sz="1700" dirty="0" err="1" smtClean="0"/>
              <a:t>Sutphen</a:t>
            </a:r>
            <a:r>
              <a:rPr lang="en-US" sz="1700" dirty="0" smtClean="0"/>
              <a:t>, Leonard, &amp; Day, 2010; Keller, 2008; Knowles, 1990; </a:t>
            </a:r>
            <a:r>
              <a:rPr lang="en-US" sz="1700" dirty="0" err="1" smtClean="0"/>
              <a:t>Nilson</a:t>
            </a:r>
            <a:r>
              <a:rPr lang="en-US" sz="1700" dirty="0" smtClean="0"/>
              <a:t>, 2010; Weimer, 2013; </a:t>
            </a:r>
            <a:r>
              <a:rPr lang="en-US" sz="1700" dirty="0" err="1" smtClean="0"/>
              <a:t>Neuman</a:t>
            </a:r>
            <a:r>
              <a:rPr lang="en-US" sz="1700" dirty="0" smtClean="0"/>
              <a:t> &amp; Fawcett, 2011)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743200"/>
            <a:ext cx="3236913" cy="3352800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So, how will this help me be a better nurse?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91612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</TotalTime>
  <Words>848</Words>
  <Application>Microsoft Office PowerPoint</Application>
  <PresentationFormat>On-screen Show (4:3)</PresentationFormat>
  <Paragraphs>145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    15th International Biennial  Neuman Systems Model  Symposium  Preventions: A Global Perspective    </vt:lpstr>
      <vt:lpstr>NSM Application:  Coaching Students to  Grasp and Use  Abstract Concepts</vt:lpstr>
      <vt:lpstr>         Acknowledgements</vt:lpstr>
      <vt:lpstr>Objectives</vt:lpstr>
      <vt:lpstr>Coaching Students to Grasp and Use Abstract Concepts  (Context) </vt:lpstr>
      <vt:lpstr>Abstract Concepts</vt:lpstr>
      <vt:lpstr>ARCS-V MODEL</vt:lpstr>
      <vt:lpstr>What  5 strategies?  #1 Attention</vt:lpstr>
      <vt:lpstr>#2  Relevance</vt:lpstr>
      <vt:lpstr>#3 Confidence</vt:lpstr>
      <vt:lpstr>#4 Satisfaction</vt:lpstr>
      <vt:lpstr>#5  Volition</vt:lpstr>
      <vt:lpstr>Coaching Students to Grasp and Use Abstract Concepts</vt:lpstr>
      <vt:lpstr>Got Stress?</vt:lpstr>
      <vt:lpstr>Got Stress? Contact us </vt:lpstr>
      <vt:lpstr>References</vt:lpstr>
    </vt:vector>
  </TitlesOfParts>
  <Company>Indiana University-Purdue University Fort Wayne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15th International Biennial  Neuman Systems Model  Symposium  Preventions: A Global Perspective</dc:title>
  <dc:creator>Sarah J. Beckman</dc:creator>
  <cp:lastModifiedBy>Sarah Beckman</cp:lastModifiedBy>
  <cp:revision>67</cp:revision>
  <cp:lastPrinted>2015-06-01T04:03:24Z</cp:lastPrinted>
  <dcterms:created xsi:type="dcterms:W3CDTF">2015-05-28T19:35:36Z</dcterms:created>
  <dcterms:modified xsi:type="dcterms:W3CDTF">2018-01-31T20:10:37Z</dcterms:modified>
</cp:coreProperties>
</file>