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37"/>
  </p:notesMasterIdLst>
  <p:sldIdLst>
    <p:sldId id="260" r:id="rId2"/>
    <p:sldId id="295" r:id="rId3"/>
    <p:sldId id="305" r:id="rId4"/>
    <p:sldId id="297" r:id="rId5"/>
    <p:sldId id="301" r:id="rId6"/>
    <p:sldId id="307" r:id="rId7"/>
    <p:sldId id="265" r:id="rId8"/>
    <p:sldId id="299" r:id="rId9"/>
    <p:sldId id="308" r:id="rId10"/>
    <p:sldId id="310" r:id="rId11"/>
    <p:sldId id="309" r:id="rId12"/>
    <p:sldId id="311" r:id="rId13"/>
    <p:sldId id="268" r:id="rId14"/>
    <p:sldId id="304" r:id="rId15"/>
    <p:sldId id="269" r:id="rId16"/>
    <p:sldId id="278" r:id="rId17"/>
    <p:sldId id="272" r:id="rId18"/>
    <p:sldId id="273" r:id="rId19"/>
    <p:sldId id="279" r:id="rId20"/>
    <p:sldId id="280" r:id="rId21"/>
    <p:sldId id="281" r:id="rId22"/>
    <p:sldId id="282" r:id="rId23"/>
    <p:sldId id="300" r:id="rId24"/>
    <p:sldId id="316" r:id="rId25"/>
    <p:sldId id="276" r:id="rId26"/>
    <p:sldId id="283" r:id="rId27"/>
    <p:sldId id="314" r:id="rId28"/>
    <p:sldId id="289" r:id="rId29"/>
    <p:sldId id="292" r:id="rId30"/>
    <p:sldId id="293" r:id="rId31"/>
    <p:sldId id="294" r:id="rId32"/>
    <p:sldId id="287" r:id="rId33"/>
    <p:sldId id="315" r:id="rId34"/>
    <p:sldId id="262" r:id="rId35"/>
    <p:sldId id="263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E7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869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A04307-E6AB-45E6-93AA-E875E65BC67C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629E6E-27A0-4D79-9F69-03EF59B63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907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The creation of a safe environment makes it possible to push the boundaries in exploring values, norms, and cultural diversity. </a:t>
            </a:r>
            <a:r>
              <a:rPr lang="en-US" sz="1100" dirty="0" smtClean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29E6E-27A0-4D79-9F69-03EF59B63D1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6148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Ground rules must incorporate self responsibility, accountability to others, confidentiality, mutual respect, and safety for openness, self disclosure, and diversity of views.</a:t>
            </a:r>
          </a:p>
          <a:p>
            <a:endParaRPr lang="en-US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The creation of a safe environment makes it possible to push the boundaries in exploring values, norms, and cultural diversity. </a:t>
            </a:r>
            <a:r>
              <a:rPr lang="en-US" sz="1100" dirty="0" smtClean="0"/>
              <a:t> </a:t>
            </a:r>
          </a:p>
          <a:p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29E6E-27A0-4D79-9F69-03EF59B63D1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734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“Many theorists and diversity trainers</a:t>
            </a:r>
            <a:r>
              <a:rPr lang="en-US" baseline="0" dirty="0" smtClean="0"/>
              <a:t> imply that self-examination or awareness of personal prejudices and biases is an important step in cognitive process of developing cultural competence.” (</a:t>
            </a:r>
            <a:r>
              <a:rPr lang="en-US" baseline="0" dirty="0" err="1" smtClean="0"/>
              <a:t>Purnell</a:t>
            </a:r>
            <a:r>
              <a:rPr lang="en-US" baseline="0" dirty="0" smtClean="0"/>
              <a:t>, 2013, p.45)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29E6E-27A0-4D79-9F69-03EF59B63D1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85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3444D3-3AEB-4171-987D-EE0E377D4D9B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072B32-7C42-4B2D-B30F-925F24B668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3444D3-3AEB-4171-987D-EE0E377D4D9B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072B32-7C42-4B2D-B30F-925F24B668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3444D3-3AEB-4171-987D-EE0E377D4D9B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072B32-7C42-4B2D-B30F-925F24B668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3444D3-3AEB-4171-987D-EE0E377D4D9B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072B32-7C42-4B2D-B30F-925F24B668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3444D3-3AEB-4171-987D-EE0E377D4D9B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072B32-7C42-4B2D-B30F-925F24B668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3444D3-3AEB-4171-987D-EE0E377D4D9B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072B32-7C42-4B2D-B30F-925F24B668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3444D3-3AEB-4171-987D-EE0E377D4D9B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072B32-7C42-4B2D-B30F-925F24B668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3444D3-3AEB-4171-987D-EE0E377D4D9B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072B32-7C42-4B2D-B30F-925F24B668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3444D3-3AEB-4171-987D-EE0E377D4D9B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072B32-7C42-4B2D-B30F-925F24B668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3444D3-3AEB-4171-987D-EE0E377D4D9B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072B32-7C42-4B2D-B30F-925F24B668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93444D3-3AEB-4171-987D-EE0E377D4D9B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6072B32-7C42-4B2D-B30F-925F24B668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93444D3-3AEB-4171-987D-EE0E377D4D9B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6072B32-7C42-4B2D-B30F-925F24B668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ineo.com/elearning-tips/tip-33-a-shot-of-theory-kellers-arcs-model.html" TargetMode="External"/><Relationship Id="rId2" Type="http://schemas.openxmlformats.org/officeDocument/2006/relationships/hyperlink" Target="http://www.arcsmodel.com/Mot%20dsgn.htm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lharges@embarqmail.com" TargetMode="External"/><Relationship Id="rId2" Type="http://schemas.openxmlformats.org/officeDocument/2006/relationships/hyperlink" Target="mailto:beckmans@ipfw.edu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acn.nche.edu/faculty/qsen/competencies.pdf" TargetMode="External"/><Relationship Id="rId2" Type="http://schemas.openxmlformats.org/officeDocument/2006/relationships/hyperlink" Target="http://www.iom.edu/About-IOM.aspx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nursingworld.org/MainMenuCategories/EthicsStandards/CodeofEthicsforNurses/Code-of-Ethics.pdf" TargetMode="External"/><Relationship Id="rId5" Type="http://schemas.openxmlformats.org/officeDocument/2006/relationships/hyperlink" Target="http://www.who.int/ethics/en/" TargetMode="External"/><Relationship Id="rId4" Type="http://schemas.openxmlformats.org/officeDocument/2006/relationships/hyperlink" Target="http://www.nursingworld.org/MainMenuCategories/ANAMarketplace/ANAPeriodicals/OJIN/TableofContents/Vol-16-2011/No3-Sept-2011/Teaching-and-Safety.html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acn.nche.edu/faculty/qsen/competencies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personal.psu.edu/dcj11/blogs/psu_behrend_nursing_department_journal_club/Journal%20of%20Transcultural%20Nursing%20Purnell%20Model.pdf" TargetMode="External"/><Relationship Id="rId2" Type="http://schemas.openxmlformats.org/officeDocument/2006/relationships/hyperlink" Target="http://www.salisbury.edu/nursing/haitiancultcomp/purnellsmodel.htm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382000" cy="139903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/>
              <a:t>14</a:t>
            </a:r>
            <a:r>
              <a:rPr lang="en-US" sz="4000" b="1" baseline="30000" dirty="0" smtClean="0"/>
              <a:t>th</a:t>
            </a:r>
            <a:r>
              <a:rPr lang="en-US" b="1" dirty="0"/>
              <a:t> </a:t>
            </a:r>
            <a:r>
              <a:rPr lang="en-US" sz="4000" b="1" dirty="0" err="1" smtClean="0"/>
              <a:t>Neuman</a:t>
            </a:r>
            <a:r>
              <a:rPr lang="en-US" sz="4000" b="1" dirty="0" smtClean="0"/>
              <a:t> </a:t>
            </a:r>
            <a:r>
              <a:rPr lang="en-US" sz="4000" b="1" dirty="0"/>
              <a:t>Systems Model </a:t>
            </a:r>
            <a:br>
              <a:rPr lang="en-US" sz="4000" b="1" dirty="0"/>
            </a:br>
            <a:r>
              <a:rPr lang="en-US" sz="4000" b="1" dirty="0" smtClean="0"/>
              <a:t>International </a:t>
            </a:r>
            <a:r>
              <a:rPr lang="en-US" sz="4000" b="1" dirty="0"/>
              <a:t>Biennial Symposium 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5940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b="1" i="1" dirty="0"/>
          </a:p>
          <a:p>
            <a:pPr algn="ctr">
              <a:buNone/>
            </a:pPr>
            <a:r>
              <a:rPr lang="en-US" dirty="0" smtClean="0"/>
              <a:t>The </a:t>
            </a:r>
            <a:r>
              <a:rPr lang="en-US" dirty="0" err="1" smtClean="0"/>
              <a:t>Neuman</a:t>
            </a:r>
            <a:r>
              <a:rPr lang="en-US" dirty="0" smtClean="0"/>
              <a:t> Systems Model:  A Force for Energizing Nursing Practice, Research, Teaching, and Administration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 smtClean="0"/>
              <a:t>June </a:t>
            </a:r>
            <a:r>
              <a:rPr lang="en-US" dirty="0"/>
              <a:t>6-8, 2013.</a:t>
            </a:r>
          </a:p>
          <a:p>
            <a:pPr algn="ctr">
              <a:buNone/>
            </a:pPr>
            <a:r>
              <a:rPr lang="en-US" dirty="0"/>
              <a:t>Vancouver, British Columbia</a:t>
            </a:r>
          </a:p>
          <a:p>
            <a:pPr algn="ctr">
              <a:buNone/>
            </a:pPr>
            <a:r>
              <a:rPr lang="en-US" dirty="0"/>
              <a:t>Canada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224462"/>
            <a:ext cx="106680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248275"/>
            <a:ext cx="1219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10600" cy="914400"/>
          </a:xfrm>
        </p:spPr>
        <p:txBody>
          <a:bodyPr/>
          <a:lstStyle/>
          <a:p>
            <a:r>
              <a:rPr lang="en-US" dirty="0" err="1" smtClean="0"/>
              <a:t>Purnell’s</a:t>
            </a:r>
            <a:r>
              <a:rPr lang="en-US" dirty="0" smtClean="0"/>
              <a:t> 12 Domains of Culture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28800"/>
            <a:ext cx="4040188" cy="395935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Overview, inhabited localities, topography</a:t>
            </a:r>
          </a:p>
          <a:p>
            <a:r>
              <a:rPr lang="en-US" sz="2800" dirty="0" smtClean="0"/>
              <a:t>Communication</a:t>
            </a:r>
          </a:p>
          <a:p>
            <a:r>
              <a:rPr lang="en-US" sz="2800" dirty="0" smtClean="0"/>
              <a:t>Family roles and organization</a:t>
            </a:r>
          </a:p>
          <a:p>
            <a:r>
              <a:rPr lang="en-US" sz="2800" dirty="0" smtClean="0"/>
              <a:t>Workforce issues</a:t>
            </a:r>
          </a:p>
          <a:p>
            <a:r>
              <a:rPr lang="en-US" sz="2800" dirty="0" err="1" smtClean="0"/>
              <a:t>Biocultural</a:t>
            </a:r>
            <a:r>
              <a:rPr lang="en-US" sz="2800" dirty="0" smtClean="0"/>
              <a:t> ecology</a:t>
            </a:r>
          </a:p>
          <a:p>
            <a:r>
              <a:rPr lang="en-US" sz="2800" dirty="0" smtClean="0"/>
              <a:t>High-risk behaviors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1828800"/>
            <a:ext cx="4041775" cy="4724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Nutrition</a:t>
            </a:r>
          </a:p>
          <a:p>
            <a:r>
              <a:rPr lang="en-US" sz="2800" dirty="0" smtClean="0"/>
              <a:t>Pregnancy and child bearing practices</a:t>
            </a:r>
          </a:p>
          <a:p>
            <a:r>
              <a:rPr lang="en-US" sz="2800" dirty="0" smtClean="0"/>
              <a:t>Death rituals</a:t>
            </a:r>
          </a:p>
          <a:p>
            <a:r>
              <a:rPr lang="en-US" sz="2800" dirty="0" smtClean="0"/>
              <a:t>Spirituality</a:t>
            </a:r>
          </a:p>
          <a:p>
            <a:r>
              <a:rPr lang="en-US" sz="2800" dirty="0" smtClean="0"/>
              <a:t>Health-care practices</a:t>
            </a:r>
          </a:p>
          <a:p>
            <a:r>
              <a:rPr lang="en-US" sz="2800" dirty="0" smtClean="0"/>
              <a:t>Health-care providers</a:t>
            </a:r>
          </a:p>
          <a:p>
            <a:endParaRPr lang="en-US" sz="2800" dirty="0"/>
          </a:p>
          <a:p>
            <a:pPr marL="68580" indent="0">
              <a:buNone/>
            </a:pPr>
            <a:r>
              <a:rPr lang="en-US" sz="2800" dirty="0" smtClean="0"/>
              <a:t>                       (</a:t>
            </a:r>
            <a:r>
              <a:rPr lang="en-US" sz="2800" dirty="0" err="1" smtClean="0"/>
              <a:t>Purnell</a:t>
            </a:r>
            <a:r>
              <a:rPr lang="en-US" sz="2800" dirty="0" smtClean="0"/>
              <a:t>, 2013)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811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4350" y="1242803"/>
            <a:ext cx="8353425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/>
              <a:t>Keller’s ARCS Model </a:t>
            </a:r>
            <a:endParaRPr lang="en-US" sz="4000" b="1" dirty="0" smtClean="0"/>
          </a:p>
          <a:p>
            <a:pPr algn="ctr"/>
            <a:r>
              <a:rPr lang="en-US" sz="4000" b="1" dirty="0" smtClean="0"/>
              <a:t>for </a:t>
            </a:r>
            <a:r>
              <a:rPr lang="en-US" sz="4000" b="1" dirty="0"/>
              <a:t>Motivation</a:t>
            </a:r>
            <a:r>
              <a:rPr lang="en-US" sz="4000" dirty="0"/>
              <a:t> </a:t>
            </a:r>
          </a:p>
          <a:p>
            <a:pPr algn="ctr"/>
            <a:r>
              <a:rPr lang="en-US" dirty="0"/>
              <a:t>is utilized to assure intentional selection of </a:t>
            </a:r>
            <a:endParaRPr lang="en-US" dirty="0" smtClean="0"/>
          </a:p>
          <a:p>
            <a:pPr algn="ctr"/>
            <a:r>
              <a:rPr lang="en-US" dirty="0" smtClean="0"/>
              <a:t>teaching</a:t>
            </a:r>
            <a:r>
              <a:rPr lang="en-US" dirty="0"/>
              <a:t>/ learning </a:t>
            </a:r>
            <a:r>
              <a:rPr lang="en-US" dirty="0" smtClean="0"/>
              <a:t>strategies</a:t>
            </a:r>
          </a:p>
          <a:p>
            <a:pPr algn="ctr"/>
            <a:r>
              <a:rPr lang="en-US" dirty="0" smtClean="0"/>
              <a:t>which </a:t>
            </a:r>
            <a:r>
              <a:rPr lang="en-US" dirty="0"/>
              <a:t>promote student engagement and learning </a:t>
            </a:r>
            <a:r>
              <a:rPr lang="en-US" dirty="0" smtClean="0"/>
              <a:t>outcomes </a:t>
            </a:r>
          </a:p>
          <a:p>
            <a:pPr algn="ctr"/>
            <a:endParaRPr lang="en-US" dirty="0"/>
          </a:p>
          <a:p>
            <a:pPr algn="ctr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www.arcsmodel.com/Mot%20dsgn.htm</a:t>
            </a:r>
            <a:r>
              <a:rPr lang="en-US" dirty="0" smtClean="0"/>
              <a:t>  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www.kineo.com/elearning-tips/tip-33-a-shot-of-theory-kellers-arcs-model.html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42925" y="4568428"/>
            <a:ext cx="8153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By attending to the four variables that influence motivation - attention, relevance, confidence and satisfaction - you can create a program that's aligned to a learner's needs and keeps them focused and engaged.</a:t>
            </a:r>
            <a:endParaRPr lang="en-US" sz="2800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762000"/>
            <a:ext cx="1524000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768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392936"/>
          </a:xfrm>
        </p:spPr>
        <p:txBody>
          <a:bodyPr/>
          <a:lstStyle/>
          <a:p>
            <a:r>
              <a:rPr lang="en-US" sz="4800" dirty="0" smtClean="0"/>
              <a:t>ARCS – for motivation</a:t>
            </a:r>
            <a:endParaRPr lang="en-US" sz="4800" dirty="0"/>
          </a:p>
        </p:txBody>
      </p:sp>
      <p:sp>
        <p:nvSpPr>
          <p:cNvPr id="3" name="Rectangle 2"/>
          <p:cNvSpPr/>
          <p:nvPr/>
        </p:nvSpPr>
        <p:spPr>
          <a:xfrm>
            <a:off x="457200" y="3886200"/>
            <a:ext cx="7924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76400"/>
            <a:ext cx="8153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13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41830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ARCS: Relevance and Attention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0" y="1143000"/>
            <a:ext cx="4267200" cy="55165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200" dirty="0" smtClean="0"/>
              <a:t>    </a:t>
            </a:r>
            <a:r>
              <a:rPr lang="en-US" sz="3200" dirty="0" smtClean="0">
                <a:solidFill>
                  <a:schemeClr val="accent1"/>
                </a:solidFill>
              </a:rPr>
              <a:t>To this end, </a:t>
            </a:r>
          </a:p>
          <a:p>
            <a:pPr>
              <a:buNone/>
            </a:pPr>
            <a:r>
              <a:rPr lang="en-US" sz="3200" dirty="0" smtClean="0">
                <a:solidFill>
                  <a:schemeClr val="accent1"/>
                </a:solidFill>
              </a:rPr>
              <a:t>    </a:t>
            </a:r>
            <a:r>
              <a:rPr lang="en-US" sz="3200" dirty="0" smtClean="0"/>
              <a:t>faculty must strive to connect subject matter to reality-based situations relevant to the real world.</a:t>
            </a:r>
          </a:p>
          <a:p>
            <a:pPr>
              <a:buNone/>
            </a:pPr>
            <a:r>
              <a:rPr lang="en-US" sz="3200" dirty="0" smtClean="0"/>
              <a:t> </a:t>
            </a:r>
          </a:p>
          <a:p>
            <a:pPr>
              <a:buNone/>
            </a:pPr>
            <a:r>
              <a:rPr lang="en-US" sz="2200" dirty="0" smtClean="0"/>
              <a:t>     (Keller, 2008; </a:t>
            </a:r>
            <a:r>
              <a:rPr lang="en-US" sz="2200" dirty="0" err="1" smtClean="0"/>
              <a:t>Nilson</a:t>
            </a:r>
            <a:r>
              <a:rPr lang="en-US" sz="2200" dirty="0" smtClean="0"/>
              <a:t>, 2010; Knowles, 1990; Whitehead, Weiss, &amp; </a:t>
            </a:r>
            <a:r>
              <a:rPr lang="en-US" sz="2200" dirty="0" err="1" smtClean="0"/>
              <a:t>Tappen</a:t>
            </a:r>
            <a:r>
              <a:rPr lang="en-US" sz="2200" dirty="0" smtClean="0"/>
              <a:t>, 2010)</a:t>
            </a:r>
            <a:endParaRPr lang="en-US" sz="22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343400" y="1143001"/>
            <a:ext cx="4648200" cy="5562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smtClean="0"/>
              <a:t>    </a:t>
            </a:r>
            <a:r>
              <a:rPr lang="en-US" sz="3200" dirty="0" smtClean="0">
                <a:solidFill>
                  <a:schemeClr val="accent1"/>
                </a:solidFill>
              </a:rPr>
              <a:t>On the other hand, </a:t>
            </a:r>
            <a:r>
              <a:rPr lang="en-US" sz="3200" dirty="0" smtClean="0"/>
              <a:t>often overlooked is the necessity of targeting the affective domain with its challenges of exploring sensitive issues, emotions, and feelings.  Connectedness may feel uncomfortable.</a:t>
            </a:r>
          </a:p>
          <a:p>
            <a:pPr>
              <a:buNone/>
            </a:pPr>
            <a:r>
              <a:rPr lang="en-US" sz="2000" dirty="0" smtClean="0"/>
              <a:t>      </a:t>
            </a:r>
            <a:r>
              <a:rPr lang="en-US" sz="2200" dirty="0" smtClean="0"/>
              <a:t>(Fawcett &amp; </a:t>
            </a:r>
            <a:r>
              <a:rPr lang="en-US" sz="2200" dirty="0" err="1" smtClean="0"/>
              <a:t>Neuman</a:t>
            </a:r>
            <a:r>
              <a:rPr lang="en-US" sz="2200" dirty="0" smtClean="0"/>
              <a:t>, 2011</a:t>
            </a:r>
            <a:r>
              <a:rPr lang="en-US" sz="2200" dirty="0"/>
              <a:t>; Keller, 2008; </a:t>
            </a:r>
            <a:r>
              <a:rPr lang="en-US" sz="2200" dirty="0" err="1"/>
              <a:t>Nilson</a:t>
            </a:r>
            <a:r>
              <a:rPr lang="en-US" sz="2200" dirty="0" smtClean="0"/>
              <a:t>, 2010)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304800"/>
            <a:ext cx="899160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Challenges &amp; Complexities:</a:t>
            </a:r>
          </a:p>
          <a:p>
            <a:r>
              <a:rPr lang="en-US" sz="2800" dirty="0" smtClean="0"/>
              <a:t>When </a:t>
            </a:r>
            <a:r>
              <a:rPr lang="en-US" sz="2800" dirty="0"/>
              <a:t>considering teaching/learning strategies for a course in which culturally sensitive topics are at the forefront, it </a:t>
            </a:r>
            <a:r>
              <a:rPr lang="en-US" sz="2800" dirty="0" smtClean="0"/>
              <a:t>is imperative </a:t>
            </a:r>
            <a:r>
              <a:rPr lang="en-US" sz="2800" dirty="0"/>
              <a:t>to select strategies for </a:t>
            </a:r>
            <a:endParaRPr lang="en-US" sz="2800" dirty="0" smtClean="0"/>
          </a:p>
          <a:p>
            <a:endParaRPr lang="en-US" sz="2800" dirty="0"/>
          </a:p>
          <a:p>
            <a:pPr marL="514350" indent="-514350">
              <a:buAutoNum type="arabicPeriod"/>
            </a:pPr>
            <a:r>
              <a:rPr lang="en-US" sz="2800" b="1" dirty="0" smtClean="0"/>
              <a:t>creating </a:t>
            </a:r>
            <a:r>
              <a:rPr lang="en-US" sz="2800" b="1" dirty="0"/>
              <a:t>a safe </a:t>
            </a:r>
            <a:r>
              <a:rPr lang="en-US" sz="2800" b="1" dirty="0" smtClean="0"/>
              <a:t>environment in </a:t>
            </a:r>
            <a:r>
              <a:rPr lang="en-US" sz="2800" b="1" dirty="0"/>
              <a:t>which </a:t>
            </a:r>
            <a:r>
              <a:rPr lang="en-US" sz="2800" b="1" dirty="0" smtClean="0"/>
              <a:t>students </a:t>
            </a:r>
            <a:r>
              <a:rPr lang="en-US" sz="2800" b="1" dirty="0"/>
              <a:t>are free to state beliefs and </a:t>
            </a:r>
            <a:r>
              <a:rPr lang="en-US" sz="2800" b="1" dirty="0" smtClean="0"/>
              <a:t>opinions </a:t>
            </a:r>
          </a:p>
          <a:p>
            <a:pPr marL="514350" indent="-514350">
              <a:buAutoNum type="arabicPeriod"/>
            </a:pPr>
            <a:r>
              <a:rPr lang="en-US" sz="2800" b="1" dirty="0" smtClean="0"/>
              <a:t>holding </a:t>
            </a:r>
            <a:r>
              <a:rPr lang="en-US" sz="2800" b="1" dirty="0"/>
              <a:t>students accountable to </a:t>
            </a:r>
            <a:r>
              <a:rPr lang="en-US" sz="2800" b="1" dirty="0" smtClean="0"/>
              <a:t>listen </a:t>
            </a:r>
            <a:r>
              <a:rPr lang="en-US" sz="2800" b="1" dirty="0"/>
              <a:t>and respect diverse </a:t>
            </a:r>
            <a:r>
              <a:rPr lang="en-US" sz="2800" b="1" dirty="0" smtClean="0"/>
              <a:t>viewpoints</a:t>
            </a:r>
          </a:p>
          <a:p>
            <a:pPr marL="514350" indent="-514350">
              <a:buAutoNum type="arabicPeriod"/>
            </a:pPr>
            <a:r>
              <a:rPr lang="en-US" sz="2800" b="1" dirty="0"/>
              <a:t>s</a:t>
            </a:r>
            <a:r>
              <a:rPr lang="en-US" sz="2800" b="1" dirty="0" smtClean="0"/>
              <a:t>timulating student interest in subject </a:t>
            </a:r>
            <a:r>
              <a:rPr lang="en-US" sz="2000" dirty="0" smtClean="0"/>
              <a:t>(cognitive)</a:t>
            </a:r>
          </a:p>
          <a:p>
            <a:pPr marL="514350" indent="-514350">
              <a:buFontTx/>
              <a:buAutoNum type="arabicPeriod"/>
            </a:pPr>
            <a:r>
              <a:rPr lang="en-US" sz="2800" b="1" dirty="0" smtClean="0"/>
              <a:t>exploring sensitive </a:t>
            </a:r>
            <a:r>
              <a:rPr lang="en-US" sz="2800" b="1" dirty="0"/>
              <a:t>issues, emotions, feelings </a:t>
            </a:r>
            <a:r>
              <a:rPr lang="en-US" sz="2000" dirty="0"/>
              <a:t>(</a:t>
            </a:r>
            <a:r>
              <a:rPr lang="en-US" sz="2000" dirty="0" smtClean="0"/>
              <a:t>affective) </a:t>
            </a:r>
            <a:endParaRPr lang="en-US" sz="2000" dirty="0"/>
          </a:p>
          <a:p>
            <a:endParaRPr lang="en-US" sz="2800" b="1" dirty="0" smtClean="0"/>
          </a:p>
          <a:p>
            <a:r>
              <a:rPr lang="en-US" sz="2800" dirty="0" smtClean="0"/>
              <a:t>To </a:t>
            </a:r>
            <a:r>
              <a:rPr lang="en-US" sz="2800" dirty="0"/>
              <a:t>this end, utilization of ground rules on </a:t>
            </a:r>
            <a:r>
              <a:rPr lang="en-US" sz="2800" dirty="0" smtClean="0"/>
              <a:t>civility and evidence-based principles </a:t>
            </a:r>
            <a:r>
              <a:rPr lang="en-US" sz="2800" dirty="0"/>
              <a:t>will be explored in relation to the instructional </a:t>
            </a:r>
            <a:r>
              <a:rPr lang="en-US" sz="2800" dirty="0" smtClean="0"/>
              <a:t>design.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2963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/>
              <a:t>Creating a Safe Environment</a:t>
            </a:r>
            <a:endParaRPr lang="en-US" sz="4400" b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2"/>
          </p:nvPr>
        </p:nvSpPr>
        <p:spPr>
          <a:xfrm>
            <a:off x="685800" y="1752600"/>
            <a:ext cx="2667000" cy="4572000"/>
          </a:xfrm>
        </p:spPr>
        <p:txBody>
          <a:bodyPr>
            <a:normAutofit fontScale="92500"/>
          </a:bodyPr>
          <a:lstStyle/>
          <a:p>
            <a:r>
              <a:rPr lang="en-US" sz="6600" dirty="0" smtClean="0"/>
              <a:t>Ground Rules for Civility</a:t>
            </a:r>
            <a:endParaRPr lang="en-US" sz="7200" dirty="0">
              <a:solidFill>
                <a:schemeClr val="accent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3048000" y="304800"/>
            <a:ext cx="6019800" cy="6400800"/>
          </a:xfrm>
        </p:spPr>
        <p:txBody>
          <a:bodyPr>
            <a:normAutofit/>
          </a:bodyPr>
          <a:lstStyle/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454914" lvl="1" indent="0">
              <a:buNone/>
            </a:pPr>
            <a:endParaRPr lang="en-US" sz="3200" dirty="0" smtClean="0"/>
          </a:p>
          <a:p>
            <a:pPr lvl="1"/>
            <a:r>
              <a:rPr lang="en-US" dirty="0" smtClean="0"/>
              <a:t>What is said in here, stays in here </a:t>
            </a:r>
            <a:r>
              <a:rPr lang="en-US" dirty="0" smtClean="0">
                <a:solidFill>
                  <a:schemeClr val="accent1"/>
                </a:solidFill>
              </a:rPr>
              <a:t>(confidentiality)</a:t>
            </a:r>
          </a:p>
          <a:p>
            <a:pPr lvl="1"/>
            <a:r>
              <a:rPr lang="en-US" dirty="0" smtClean="0"/>
              <a:t>Don’t ugh someone else’s Ah-h </a:t>
            </a:r>
            <a:r>
              <a:rPr lang="en-US" dirty="0" smtClean="0">
                <a:solidFill>
                  <a:schemeClr val="accent1"/>
                </a:solidFill>
              </a:rPr>
              <a:t>(respect for diverse views)</a:t>
            </a:r>
          </a:p>
          <a:p>
            <a:pPr lvl="1"/>
            <a:r>
              <a:rPr lang="en-US" dirty="0" smtClean="0"/>
              <a:t>One speaker at a time </a:t>
            </a:r>
          </a:p>
          <a:p>
            <a:pPr marL="454914" lvl="1" indent="0">
              <a:buNone/>
            </a:pP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   (mutual respect)</a:t>
            </a:r>
          </a:p>
          <a:p>
            <a:pPr lvl="1"/>
            <a:r>
              <a:rPr lang="en-US" dirty="0" smtClean="0"/>
              <a:t>Active participation  </a:t>
            </a:r>
          </a:p>
          <a:p>
            <a:pPr marL="454914" lvl="1" indent="0">
              <a:buNone/>
            </a:pPr>
            <a:r>
              <a:rPr lang="en-US" b="1" dirty="0">
                <a:solidFill>
                  <a:srgbClr val="92D050"/>
                </a:solidFill>
              </a:rPr>
              <a:t> </a:t>
            </a:r>
            <a:r>
              <a:rPr lang="en-US" b="1" dirty="0" smtClean="0">
                <a:solidFill>
                  <a:srgbClr val="92D050"/>
                </a:solidFill>
              </a:rPr>
              <a:t>   (listening, sharing, collaborating)</a:t>
            </a:r>
            <a:endParaRPr lang="en-US" b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752600"/>
            <a:ext cx="83820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My Story (individual) </a:t>
            </a:r>
          </a:p>
          <a:p>
            <a:r>
              <a:rPr lang="en-US" sz="3200" b="1" dirty="0" smtClean="0">
                <a:solidFill>
                  <a:srgbClr val="92D050"/>
                </a:solidFill>
              </a:rPr>
              <a:t>(ARCS: Attention &amp; Relevance)</a:t>
            </a:r>
          </a:p>
          <a:p>
            <a:endParaRPr lang="en-US" sz="3200" dirty="0" smtClean="0"/>
          </a:p>
          <a:p>
            <a:r>
              <a:rPr lang="en-US" sz="3200" dirty="0" smtClean="0"/>
              <a:t>Group Culture Project (small group, online discussion forum, present in class, audience participation) </a:t>
            </a:r>
            <a:r>
              <a:rPr lang="en-US" sz="3200" b="1" dirty="0" smtClean="0">
                <a:solidFill>
                  <a:srgbClr val="92D050"/>
                </a:solidFill>
              </a:rPr>
              <a:t>(ARCS: Confidence)</a:t>
            </a:r>
          </a:p>
          <a:p>
            <a:endParaRPr lang="en-US" sz="3200" dirty="0" smtClean="0"/>
          </a:p>
          <a:p>
            <a:r>
              <a:rPr lang="en-US" sz="3200" dirty="0" smtClean="0"/>
              <a:t>Intercultural Interview/Assessment (individual, includes client) </a:t>
            </a:r>
            <a:r>
              <a:rPr lang="en-US" sz="3200" b="1" dirty="0" smtClean="0">
                <a:solidFill>
                  <a:srgbClr val="92D050"/>
                </a:solidFill>
              </a:rPr>
              <a:t>(Confidence &amp; Satisfaction)</a:t>
            </a:r>
          </a:p>
          <a:p>
            <a:r>
              <a:rPr lang="en-US" sz="3200" b="1" dirty="0" smtClean="0">
                <a:solidFill>
                  <a:srgbClr val="92D050"/>
                </a:solidFill>
              </a:rPr>
              <a:t>						(Keller, 2008)</a:t>
            </a:r>
            <a:endParaRPr lang="en-US" sz="3200" b="1" dirty="0">
              <a:solidFill>
                <a:srgbClr val="92D05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Instructional Design </a:t>
            </a:r>
            <a:br>
              <a:rPr lang="en-US" dirty="0" smtClean="0"/>
            </a:br>
            <a:r>
              <a:rPr lang="en-US" dirty="0" smtClean="0"/>
              <a:t>Teaching Strategies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81000" y="1828800"/>
            <a:ext cx="8305800" cy="4691064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4000" dirty="0" smtClean="0"/>
              <a:t>it is imperative for the student </a:t>
            </a:r>
          </a:p>
          <a:p>
            <a:pPr algn="ctr"/>
            <a:r>
              <a:rPr lang="en-US" sz="4000" dirty="0" smtClean="0"/>
              <a:t>first to develop a self awareness </a:t>
            </a:r>
          </a:p>
          <a:p>
            <a:pPr algn="ctr"/>
            <a:r>
              <a:rPr lang="en-US" sz="4000" dirty="0" smtClean="0"/>
              <a:t>of his or her own </a:t>
            </a:r>
          </a:p>
          <a:p>
            <a:pPr algn="ctr"/>
            <a:r>
              <a:rPr lang="en-US" sz="4000" dirty="0" smtClean="0"/>
              <a:t>cultural background. 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	</a:t>
            </a:r>
          </a:p>
          <a:p>
            <a:endParaRPr lang="en-US" dirty="0" smtClean="0"/>
          </a:p>
          <a:p>
            <a:r>
              <a:rPr lang="en-US" dirty="0" smtClean="0"/>
              <a:t>				(</a:t>
            </a:r>
            <a:r>
              <a:rPr lang="en-US" dirty="0" err="1" smtClean="0"/>
              <a:t>Purnell</a:t>
            </a:r>
            <a:r>
              <a:rPr lang="en-US" dirty="0" smtClean="0"/>
              <a:t>, 2013; </a:t>
            </a:r>
            <a:r>
              <a:rPr lang="en-US" dirty="0" err="1" smtClean="0"/>
              <a:t>Purnell</a:t>
            </a:r>
            <a:r>
              <a:rPr lang="en-US" dirty="0" smtClean="0"/>
              <a:t> &amp; </a:t>
            </a:r>
            <a:r>
              <a:rPr lang="en-US" dirty="0" err="1" smtClean="0"/>
              <a:t>Paulanka</a:t>
            </a:r>
            <a:r>
              <a:rPr lang="en-US" dirty="0" smtClean="0"/>
              <a:t>, 2008; </a:t>
            </a:r>
          </a:p>
          <a:p>
            <a:r>
              <a:rPr lang="en-US" dirty="0" smtClean="0"/>
              <a:t>				</a:t>
            </a:r>
            <a:r>
              <a:rPr lang="en-US" dirty="0" err="1" smtClean="0"/>
              <a:t>Giger</a:t>
            </a:r>
            <a:r>
              <a:rPr lang="en-US" dirty="0" smtClean="0"/>
              <a:t> &amp; </a:t>
            </a:r>
            <a:r>
              <a:rPr lang="en-US" dirty="0" err="1" smtClean="0"/>
              <a:t>Davidhizer</a:t>
            </a:r>
            <a:r>
              <a:rPr lang="en-US" dirty="0" smtClean="0"/>
              <a:t>, 2008; Spector, 2009)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52400" y="381000"/>
            <a:ext cx="8839200" cy="136207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 To explore cultures effectively,   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76200"/>
            <a:ext cx="7772400" cy="1350264"/>
          </a:xfrm>
        </p:spPr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schemeClr val="accent1"/>
                </a:solidFill>
              </a:rPr>
              <a:t>My Story </a:t>
            </a:r>
            <a:br>
              <a:rPr lang="en-US" sz="5400" dirty="0" smtClean="0">
                <a:solidFill>
                  <a:schemeClr val="accent1"/>
                </a:solidFill>
              </a:rPr>
            </a:br>
            <a:r>
              <a:rPr lang="en-US" sz="3600" b="1" dirty="0" smtClean="0">
                <a:solidFill>
                  <a:srgbClr val="92D050"/>
                </a:solidFill>
              </a:rPr>
              <a:t>(</a:t>
            </a:r>
            <a:r>
              <a:rPr lang="en-US" sz="3600" b="1" dirty="0">
                <a:solidFill>
                  <a:srgbClr val="92D050"/>
                </a:solidFill>
              </a:rPr>
              <a:t>ARCS: Attention &amp; Relevance)</a:t>
            </a:r>
            <a:r>
              <a:rPr lang="en-US" sz="3100" b="1" dirty="0">
                <a:solidFill>
                  <a:srgbClr val="92D050"/>
                </a:solidFill>
              </a:rPr>
              <a:t/>
            </a:r>
            <a:br>
              <a:rPr lang="en-US" sz="3100" b="1" dirty="0">
                <a:solidFill>
                  <a:srgbClr val="92D050"/>
                </a:solidFill>
              </a:rPr>
            </a:br>
            <a:endParaRPr lang="en-US" sz="3100" dirty="0" smtClean="0">
              <a:solidFill>
                <a:schemeClr val="accent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52600"/>
            <a:ext cx="8534400" cy="470220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Self exploration of own history and cultural background</a:t>
            </a:r>
          </a:p>
          <a:p>
            <a:r>
              <a:rPr lang="en-US" dirty="0" smtClean="0"/>
              <a:t>Reflect on any biases or assumptions </a:t>
            </a:r>
          </a:p>
          <a:p>
            <a:r>
              <a:rPr lang="en-US" dirty="0" smtClean="0"/>
              <a:t>Family tree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“to </a:t>
            </a:r>
            <a:r>
              <a:rPr lang="en-US" dirty="0" err="1" smtClean="0"/>
              <a:t>thine</a:t>
            </a:r>
            <a:r>
              <a:rPr lang="en-US" dirty="0" smtClean="0"/>
              <a:t> own self be true” </a:t>
            </a:r>
            <a:r>
              <a:rPr lang="en-US" sz="2400" dirty="0" smtClean="0"/>
              <a:t>(Shakespeare)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4000" dirty="0" smtClean="0"/>
              <a:t>   Such self exploration sets the stage for holistically exploring the cultures of other peoples.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077200" cy="1447800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solidFill>
                  <a:srgbClr val="92D050"/>
                </a:solidFill>
              </a:rPr>
              <a:t>Group Culture </a:t>
            </a:r>
            <a:r>
              <a:rPr lang="en-US" sz="5400" b="1" dirty="0">
                <a:solidFill>
                  <a:srgbClr val="92D050"/>
                </a:solidFill>
              </a:rPr>
              <a:t>Project</a:t>
            </a:r>
            <a:br>
              <a:rPr lang="en-US" sz="5400" b="1" dirty="0">
                <a:solidFill>
                  <a:srgbClr val="92D050"/>
                </a:solidFill>
              </a:rPr>
            </a:br>
            <a:r>
              <a:rPr lang="en-US" sz="3600" b="1" dirty="0">
                <a:solidFill>
                  <a:srgbClr val="92D050"/>
                </a:solidFill>
              </a:rPr>
              <a:t>(ARCS: Confidence)</a:t>
            </a:r>
            <a:r>
              <a:rPr lang="en-US" sz="5400" b="1" dirty="0">
                <a:solidFill>
                  <a:srgbClr val="92D050"/>
                </a:solidFill>
              </a:rPr>
              <a:t/>
            </a:r>
            <a:br>
              <a:rPr lang="en-US" sz="5400" b="1" dirty="0">
                <a:solidFill>
                  <a:srgbClr val="92D050"/>
                </a:solidFill>
              </a:rPr>
            </a:br>
            <a:endParaRPr lang="en-US" sz="5400" b="1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Collaborative learning with peers (4-6)</a:t>
            </a:r>
          </a:p>
          <a:p>
            <a:r>
              <a:rPr lang="en-US" sz="2800" dirty="0" smtClean="0"/>
              <a:t>Use of Discussion Board to facilitate communication, leaves crumbs</a:t>
            </a:r>
          </a:p>
          <a:p>
            <a:r>
              <a:rPr lang="en-US" sz="2800" dirty="0" smtClean="0"/>
              <a:t>Culture presentation</a:t>
            </a:r>
          </a:p>
          <a:p>
            <a:r>
              <a:rPr lang="en-US" sz="2800" dirty="0" smtClean="0"/>
              <a:t>Presenters identify effectiveness of engagement strategies used (often need faculty prompting)</a:t>
            </a:r>
          </a:p>
          <a:p>
            <a:r>
              <a:rPr lang="en-US" sz="2800" dirty="0" smtClean="0"/>
              <a:t>Audience critique major learning points and submit to presenters</a:t>
            </a:r>
          </a:p>
          <a:p>
            <a:r>
              <a:rPr lang="en-US" sz="2800" dirty="0" smtClean="0"/>
              <a:t>Reflection paper </a:t>
            </a:r>
          </a:p>
          <a:p>
            <a:pPr lvl="1"/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5725" y="304800"/>
            <a:ext cx="8956964" cy="6955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pPr algn="ctr"/>
            <a:r>
              <a:rPr lang="en-US" sz="4000" dirty="0" smtClean="0"/>
              <a:t>College of Health and Human Services</a:t>
            </a:r>
          </a:p>
          <a:p>
            <a:pPr algn="ctr"/>
            <a:r>
              <a:rPr lang="en-US" sz="4000" dirty="0" smtClean="0"/>
              <a:t>Department of Nursing</a:t>
            </a:r>
          </a:p>
          <a:p>
            <a:pPr algn="r"/>
            <a:endParaRPr lang="en-US" sz="3600" dirty="0" smtClean="0"/>
          </a:p>
          <a:p>
            <a:pPr algn="r"/>
            <a:endParaRPr lang="en-US" sz="3600" dirty="0" smtClean="0"/>
          </a:p>
          <a:p>
            <a:pPr algn="r"/>
            <a:endParaRPr lang="en-US" sz="3600" dirty="0"/>
          </a:p>
          <a:p>
            <a:pPr algn="r"/>
            <a:r>
              <a:rPr lang="en-US" sz="3600" dirty="0" smtClean="0"/>
              <a:t>  Sarah </a:t>
            </a:r>
            <a:r>
              <a:rPr lang="en-US" sz="3600" dirty="0"/>
              <a:t>J. </a:t>
            </a:r>
            <a:r>
              <a:rPr lang="en-US" sz="3600" dirty="0" smtClean="0"/>
              <a:t>Beckman  </a:t>
            </a:r>
          </a:p>
          <a:p>
            <a:pPr algn="r"/>
            <a:r>
              <a:rPr lang="en-US" sz="2800" dirty="0" smtClean="0"/>
              <a:t>Associate Professor </a:t>
            </a:r>
            <a:endParaRPr lang="en-US" sz="2800" dirty="0"/>
          </a:p>
          <a:p>
            <a:pPr algn="r"/>
            <a:r>
              <a:rPr lang="en-US" sz="2000" dirty="0" smtClean="0">
                <a:hlinkClick r:id="rId2"/>
              </a:rPr>
              <a:t>beckmans@ipfw.edu</a:t>
            </a:r>
            <a:r>
              <a:rPr lang="en-US" sz="2800" dirty="0" smtClean="0"/>
              <a:t> </a:t>
            </a:r>
          </a:p>
          <a:p>
            <a:pPr algn="r"/>
            <a:r>
              <a:rPr lang="en-US" sz="2800" dirty="0"/>
              <a:t/>
            </a:r>
            <a:br>
              <a:rPr lang="en-US" sz="2800" dirty="0"/>
            </a:br>
            <a:r>
              <a:rPr lang="en-US" sz="3600" dirty="0" err="1"/>
              <a:t>Sanna</a:t>
            </a:r>
            <a:r>
              <a:rPr lang="en-US" sz="3600" dirty="0"/>
              <a:t> </a:t>
            </a:r>
            <a:r>
              <a:rPr lang="en-US" sz="3600" dirty="0" err="1" smtClean="0"/>
              <a:t>Boxley-Harges</a:t>
            </a:r>
            <a:endParaRPr lang="en-US" sz="3600" dirty="0" smtClean="0"/>
          </a:p>
          <a:p>
            <a:pPr algn="r"/>
            <a:r>
              <a:rPr lang="en-US" sz="2800" dirty="0" smtClean="0"/>
              <a:t>Professor Emeriti </a:t>
            </a:r>
            <a:r>
              <a:rPr lang="en-US" sz="3600" dirty="0" smtClean="0"/>
              <a:t> </a:t>
            </a:r>
          </a:p>
          <a:p>
            <a:pPr algn="r"/>
            <a:r>
              <a:rPr lang="en-US" sz="2000" dirty="0" smtClean="0">
                <a:hlinkClick r:id="rId3"/>
              </a:rPr>
              <a:t>lharges@embarqmail.com</a:t>
            </a:r>
            <a:endParaRPr lang="en-US" sz="2000" dirty="0" smtClean="0"/>
          </a:p>
          <a:p>
            <a:pPr algn="r"/>
            <a:r>
              <a:rPr lang="en-US" sz="2800" dirty="0" smtClean="0"/>
              <a:t> </a:t>
            </a:r>
            <a:endParaRPr lang="en-US" sz="2800" dirty="0"/>
          </a:p>
        </p:txBody>
      </p:sp>
      <p:pic>
        <p:nvPicPr>
          <p:cNvPr id="7" name="Picture 6" descr="O:\HSC_NUR\Photos &amp; Logos\Logos\IPFW JPG 9-09\IPFWFormalLogo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581399"/>
            <a:ext cx="2962275" cy="29718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8912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6477000" cy="469106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skillful faculty management of discussions to maximize active participation is of utmost importance with discussion being defined as "a productive exchange of viewpoints, a collective exploration of issues" </a:t>
            </a:r>
          </a:p>
          <a:p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 err="1" smtClean="0"/>
              <a:t>Nilson</a:t>
            </a:r>
            <a:r>
              <a:rPr lang="en-US" dirty="0" smtClean="0"/>
              <a:t>, 2010, p. 127). 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student led discussion,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7494"/>
            <a:ext cx="8534400" cy="2399506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92D050"/>
                </a:solidFill>
              </a:rPr>
              <a:t>Intercultural </a:t>
            </a:r>
            <a:br>
              <a:rPr lang="en-US" sz="4800" b="1" dirty="0" smtClean="0">
                <a:solidFill>
                  <a:srgbClr val="92D050"/>
                </a:solidFill>
              </a:rPr>
            </a:br>
            <a:r>
              <a:rPr lang="en-US" sz="4800" b="1" dirty="0" smtClean="0">
                <a:solidFill>
                  <a:srgbClr val="92D050"/>
                </a:solidFill>
              </a:rPr>
              <a:t>Interview/Assessment</a:t>
            </a:r>
            <a:r>
              <a:rPr lang="en-US" sz="4800" b="1" dirty="0">
                <a:solidFill>
                  <a:srgbClr val="92D050"/>
                </a:solidFill>
              </a:rPr>
              <a:t/>
            </a:r>
            <a:br>
              <a:rPr lang="en-US" sz="4800" b="1" dirty="0">
                <a:solidFill>
                  <a:srgbClr val="92D050"/>
                </a:solidFill>
              </a:rPr>
            </a:br>
            <a:r>
              <a:rPr lang="en-US" sz="3200" b="1" dirty="0">
                <a:solidFill>
                  <a:srgbClr val="92D050"/>
                </a:solidFill>
              </a:rPr>
              <a:t>(Confidence &amp; Satisfaction)</a:t>
            </a:r>
            <a:br>
              <a:rPr lang="en-US" sz="3200" b="1" dirty="0">
                <a:solidFill>
                  <a:srgbClr val="92D050"/>
                </a:solidFill>
              </a:rPr>
            </a:br>
            <a:endParaRPr lang="en-US" sz="3200" b="1" dirty="0">
              <a:solidFill>
                <a:srgbClr val="92D05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2667000"/>
            <a:ext cx="91440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Individual assignment </a:t>
            </a:r>
          </a:p>
          <a:p>
            <a:r>
              <a:rPr lang="en-US" dirty="0" smtClean="0"/>
              <a:t>Build on prior learning (previous assignments)</a:t>
            </a:r>
          </a:p>
          <a:p>
            <a:r>
              <a:rPr lang="en-US" dirty="0" smtClean="0"/>
              <a:t>Secure interviewee from culture other than own</a:t>
            </a:r>
          </a:p>
          <a:p>
            <a:r>
              <a:rPr lang="en-US" dirty="0" smtClean="0"/>
              <a:t>Use evidence-based interview tool</a:t>
            </a:r>
          </a:p>
          <a:p>
            <a:r>
              <a:rPr lang="en-US" dirty="0" smtClean="0"/>
              <a:t>Apply socio-cultural models to analysis of data </a:t>
            </a:r>
          </a:p>
          <a:p>
            <a:r>
              <a:rPr lang="en-US" sz="2000" dirty="0" smtClean="0"/>
              <a:t>(</a:t>
            </a:r>
            <a:r>
              <a:rPr lang="en-US" sz="2000" dirty="0" err="1" smtClean="0"/>
              <a:t>Purnell</a:t>
            </a:r>
            <a:r>
              <a:rPr lang="en-US" sz="2000" dirty="0" smtClean="0"/>
              <a:t> &amp; </a:t>
            </a:r>
            <a:r>
              <a:rPr lang="en-US" sz="2000" dirty="0" err="1" smtClean="0"/>
              <a:t>Paulanka</a:t>
            </a:r>
            <a:r>
              <a:rPr lang="en-US" sz="2000" dirty="0" smtClean="0"/>
              <a:t>, 2008; </a:t>
            </a:r>
            <a:r>
              <a:rPr lang="en-US" sz="2000" dirty="0" err="1" smtClean="0"/>
              <a:t>Neuman</a:t>
            </a:r>
            <a:r>
              <a:rPr lang="en-US" sz="2000" dirty="0" smtClean="0"/>
              <a:t> &amp; Fawcett, 2011)</a:t>
            </a:r>
          </a:p>
          <a:p>
            <a:r>
              <a:rPr lang="en-US" dirty="0" smtClean="0"/>
              <a:t>Oral sharing in class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81000" y="1905000"/>
            <a:ext cx="7315200" cy="4691064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further enhance student engagement to expand awareness, develop sensitivity, and begin to understand and interact with people from diverse backgrounds.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1557339"/>
          </a:xfrm>
        </p:spPr>
        <p:txBody>
          <a:bodyPr>
            <a:noAutofit/>
          </a:bodyPr>
          <a:lstStyle/>
          <a:p>
            <a:r>
              <a:rPr lang="en-US" dirty="0" smtClean="0"/>
              <a:t> </a:t>
            </a:r>
            <a:r>
              <a:rPr lang="en-US" dirty="0"/>
              <a:t>S</a:t>
            </a:r>
            <a:r>
              <a:rPr lang="en-US" dirty="0" smtClean="0"/>
              <a:t>trategically applied teaching    methodologies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228600"/>
            <a:ext cx="9067800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Outcomes of cultural </a:t>
            </a:r>
            <a:r>
              <a:rPr lang="en-US" sz="3200" b="1" dirty="0"/>
              <a:t>a</a:t>
            </a:r>
            <a:r>
              <a:rPr lang="en-US" sz="3200" b="1" dirty="0" smtClean="0"/>
              <a:t>wareness &amp; sensitivity:</a:t>
            </a:r>
          </a:p>
          <a:p>
            <a:endParaRPr lang="en-US" sz="2800" dirty="0" smtClean="0"/>
          </a:p>
          <a:p>
            <a:pPr algn="ctr"/>
            <a:r>
              <a:rPr lang="en-US" sz="3200" b="1" dirty="0" smtClean="0"/>
              <a:t>Institute </a:t>
            </a:r>
            <a:r>
              <a:rPr lang="en-US" sz="3200" b="1" dirty="0"/>
              <a:t>of Medicine </a:t>
            </a:r>
            <a:r>
              <a:rPr lang="en-US" sz="2800" dirty="0" smtClean="0"/>
              <a:t>(</a:t>
            </a:r>
            <a:r>
              <a:rPr lang="en-US" sz="2800" dirty="0"/>
              <a:t>IOM) </a:t>
            </a:r>
            <a:r>
              <a:rPr lang="en-US" sz="2800" dirty="0" smtClean="0"/>
              <a:t>recommendations</a:t>
            </a:r>
          </a:p>
          <a:p>
            <a:pPr algn="ctr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www.iom.edu/About-IOM.aspx</a:t>
            </a:r>
            <a:r>
              <a:rPr lang="en-US" dirty="0" smtClean="0"/>
              <a:t> </a:t>
            </a:r>
          </a:p>
          <a:p>
            <a:pPr algn="ctr"/>
            <a:endParaRPr lang="en-US" sz="2800" dirty="0" smtClean="0"/>
          </a:p>
          <a:p>
            <a:pPr algn="ctr"/>
            <a:r>
              <a:rPr lang="en-US" sz="3200" b="1" dirty="0" smtClean="0"/>
              <a:t>Quality </a:t>
            </a:r>
            <a:r>
              <a:rPr lang="en-US" sz="3200" b="1" dirty="0"/>
              <a:t>and Safety Education for Nurses </a:t>
            </a:r>
            <a:r>
              <a:rPr lang="en-US" sz="2800" dirty="0"/>
              <a:t>(QSEN) </a:t>
            </a:r>
            <a:r>
              <a:rPr lang="en-US" sz="2800" dirty="0" smtClean="0"/>
              <a:t>knowledge</a:t>
            </a:r>
            <a:r>
              <a:rPr lang="en-US" sz="2800" dirty="0"/>
              <a:t>, skills, and </a:t>
            </a:r>
            <a:r>
              <a:rPr lang="en-US" sz="2800" dirty="0" smtClean="0"/>
              <a:t>attitude</a:t>
            </a:r>
          </a:p>
          <a:p>
            <a:pPr algn="ctr"/>
            <a:r>
              <a:rPr lang="en-US" sz="2000" dirty="0" smtClean="0">
                <a:hlinkClick r:id="rId3"/>
              </a:rPr>
              <a:t>http</a:t>
            </a:r>
            <a:r>
              <a:rPr lang="en-US" sz="2000" dirty="0">
                <a:hlinkClick r:id="rId3"/>
              </a:rPr>
              <a:t>://</a:t>
            </a:r>
            <a:r>
              <a:rPr lang="en-US" sz="2000" dirty="0" smtClean="0">
                <a:hlinkClick r:id="rId3"/>
              </a:rPr>
              <a:t>www.aacn.nche.edu/faculty/qsen/competencies.pdf</a:t>
            </a:r>
            <a:r>
              <a:rPr lang="en-US" sz="2000" dirty="0" smtClean="0"/>
              <a:t> </a:t>
            </a:r>
          </a:p>
          <a:p>
            <a:pPr algn="ctr"/>
            <a:r>
              <a:rPr lang="en-US" sz="2000" dirty="0" smtClean="0"/>
              <a:t>(Patient-centered care p.11)</a:t>
            </a:r>
          </a:p>
          <a:p>
            <a:pPr algn="ctr"/>
            <a:endParaRPr lang="en-US" sz="2000" dirty="0" smtClean="0"/>
          </a:p>
          <a:p>
            <a:pPr algn="ctr"/>
            <a:r>
              <a:rPr lang="en-US" dirty="0">
                <a:hlinkClick r:id="rId4"/>
              </a:rPr>
              <a:t>http://www.nursingworld.org/MainMenuCategories/ANAMarketplace/ANAPeriodicals/OJIN/TableofContents/Vol-16-2011/No3-Sept-2011/Teaching-and-Safety.html</a:t>
            </a:r>
            <a:r>
              <a:rPr lang="en-US" dirty="0"/>
              <a:t> </a:t>
            </a:r>
          </a:p>
          <a:p>
            <a:pPr algn="ctr"/>
            <a:endParaRPr lang="en-US" sz="2000" dirty="0"/>
          </a:p>
          <a:p>
            <a:pPr algn="ctr"/>
            <a:r>
              <a:rPr lang="en-US" sz="2800" dirty="0" smtClean="0"/>
              <a:t> </a:t>
            </a:r>
            <a:r>
              <a:rPr lang="en-US" sz="3200" b="1" dirty="0" smtClean="0"/>
              <a:t>21</a:t>
            </a:r>
            <a:r>
              <a:rPr lang="en-US" sz="3200" b="1" baseline="30000" dirty="0" smtClean="0"/>
              <a:t>st</a:t>
            </a:r>
            <a:r>
              <a:rPr lang="en-US" sz="3200" b="1" dirty="0" smtClean="0"/>
              <a:t> Century </a:t>
            </a:r>
            <a:r>
              <a:rPr lang="en-US" sz="3200" b="1" dirty="0"/>
              <a:t>N</a:t>
            </a:r>
            <a:r>
              <a:rPr lang="en-US" sz="3200" b="1" dirty="0" smtClean="0"/>
              <a:t>ursing </a:t>
            </a:r>
            <a:r>
              <a:rPr lang="en-US" sz="3200" b="1" dirty="0"/>
              <a:t>P</a:t>
            </a:r>
            <a:r>
              <a:rPr lang="en-US" sz="3200" b="1" dirty="0" smtClean="0"/>
              <a:t>ractice</a:t>
            </a:r>
            <a:r>
              <a:rPr lang="en-US" sz="2800" b="1" dirty="0" smtClean="0"/>
              <a:t> </a:t>
            </a:r>
          </a:p>
          <a:p>
            <a:pPr algn="ctr"/>
            <a:r>
              <a:rPr lang="en-US" sz="2800" dirty="0" smtClean="0"/>
              <a:t>in acute, chronic, community, and education settings</a:t>
            </a:r>
          </a:p>
          <a:p>
            <a:pPr algn="ctr"/>
            <a:r>
              <a:rPr lang="en-US" dirty="0">
                <a:hlinkClick r:id="rId5"/>
              </a:rPr>
              <a:t>http://www.who.int/ethics/en</a:t>
            </a:r>
            <a:r>
              <a:rPr lang="en-US" dirty="0" smtClean="0">
                <a:hlinkClick r:id="rId5"/>
              </a:rPr>
              <a:t>/</a:t>
            </a:r>
            <a:r>
              <a:rPr lang="en-US" dirty="0" smtClean="0"/>
              <a:t> </a:t>
            </a:r>
          </a:p>
          <a:p>
            <a:pPr algn="ctr"/>
            <a:endParaRPr lang="en-US" dirty="0" smtClean="0"/>
          </a:p>
          <a:p>
            <a:pPr algn="ctr"/>
            <a:r>
              <a:rPr lang="en-US" sz="1600" dirty="0">
                <a:hlinkClick r:id="rId6"/>
              </a:rPr>
              <a:t>http://</a:t>
            </a:r>
            <a:r>
              <a:rPr lang="en-US" sz="1600" dirty="0" smtClean="0">
                <a:hlinkClick r:id="rId6"/>
              </a:rPr>
              <a:t>nursingworld.org/MainMenuCategories/EthicsStandards/CodeofEthicsforNurses/Code-of-Ethics.pdf</a:t>
            </a:r>
            <a:r>
              <a:rPr lang="en-US" sz="1600" dirty="0" smtClean="0"/>
              <a:t>   (Provisions 1 &amp; 8)</a:t>
            </a:r>
          </a:p>
        </p:txBody>
      </p:sp>
    </p:spTree>
    <p:extLst>
      <p:ext uri="{BB962C8B-B14F-4D97-AF65-F5344CB8AC3E}">
        <p14:creationId xmlns:p14="http://schemas.microsoft.com/office/powerpoint/2010/main" val="240291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240536"/>
          </a:xfrm>
        </p:spPr>
        <p:txBody>
          <a:bodyPr/>
          <a:lstStyle/>
          <a:p>
            <a:r>
              <a:rPr lang="en-US" sz="4400" b="1" dirty="0" smtClean="0"/>
              <a:t>IOM and QSEN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Patient-centered care</a:t>
            </a:r>
          </a:p>
          <a:p>
            <a:r>
              <a:rPr lang="en-US" dirty="0" smtClean="0"/>
              <a:t>Collaboration and interdisciplinary teamwork</a:t>
            </a:r>
          </a:p>
          <a:p>
            <a:r>
              <a:rPr lang="en-US" dirty="0" smtClean="0"/>
              <a:t>Evidence-based practice</a:t>
            </a:r>
          </a:p>
          <a:p>
            <a:r>
              <a:rPr lang="en-US" dirty="0" smtClean="0"/>
              <a:t>Quality improvement</a:t>
            </a:r>
          </a:p>
          <a:p>
            <a:r>
              <a:rPr lang="en-US" dirty="0" smtClean="0"/>
              <a:t>Informatics</a:t>
            </a:r>
          </a:p>
          <a:p>
            <a:r>
              <a:rPr lang="en-US" dirty="0" smtClean="0"/>
              <a:t>Safety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99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14478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Evidence-based teaching</a:t>
            </a:r>
            <a:br>
              <a:rPr lang="en-US" sz="4400" dirty="0" smtClean="0"/>
            </a:br>
            <a:r>
              <a:rPr lang="en-US" sz="4400" dirty="0" smtClean="0"/>
              <a:t>Adult Learning Principles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5334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Build on prior learning</a:t>
            </a:r>
          </a:p>
          <a:p>
            <a:r>
              <a:rPr lang="en-US" dirty="0" smtClean="0"/>
              <a:t>Reinforcement with positive and/or corrective feedback</a:t>
            </a:r>
          </a:p>
          <a:p>
            <a:r>
              <a:rPr lang="en-US" dirty="0" smtClean="0"/>
              <a:t>Active participation</a:t>
            </a:r>
          </a:p>
          <a:p>
            <a:r>
              <a:rPr lang="en-US" dirty="0" smtClean="0"/>
              <a:t>Timely, relevant, and reality-based</a:t>
            </a:r>
          </a:p>
          <a:p>
            <a:r>
              <a:rPr lang="en-US" dirty="0" smtClean="0"/>
              <a:t>Collaborative learning with peers</a:t>
            </a:r>
          </a:p>
          <a:p>
            <a:r>
              <a:rPr lang="en-US" dirty="0" smtClean="0"/>
              <a:t>Simple to complex</a:t>
            </a:r>
          </a:p>
          <a:p>
            <a:r>
              <a:rPr lang="en-US" dirty="0" smtClean="0"/>
              <a:t>General to specific</a:t>
            </a:r>
          </a:p>
          <a:p>
            <a:r>
              <a:rPr lang="en-US" dirty="0" smtClean="0"/>
              <a:t>Creativity</a:t>
            </a:r>
          </a:p>
          <a:p>
            <a:pPr>
              <a:buNone/>
            </a:pPr>
            <a:r>
              <a:rPr lang="en-US" dirty="0" smtClean="0"/>
              <a:t>                                    		             </a:t>
            </a:r>
            <a:r>
              <a:rPr lang="en-US" sz="2400" dirty="0" smtClean="0"/>
              <a:t>(Knowles, 1990)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304800"/>
            <a:ext cx="8305800" cy="1600200"/>
          </a:xfrm>
        </p:spPr>
        <p:txBody>
          <a:bodyPr>
            <a:normAutofit fontScale="90000"/>
          </a:bodyPr>
          <a:lstStyle/>
          <a:p>
            <a:r>
              <a:rPr lang="en-US" sz="5400" dirty="0" smtClean="0"/>
              <a:t>Classroom Assessment </a:t>
            </a:r>
            <a:r>
              <a:rPr lang="en-US" sz="3600" dirty="0" smtClean="0"/>
              <a:t>informs the instructional design and completes the feedback loop 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743200"/>
            <a:ext cx="8534400" cy="50292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4800" dirty="0"/>
              <a:t>“Teaching to different learning styles is a major factor of equity”</a:t>
            </a:r>
          </a:p>
          <a:p>
            <a:pPr>
              <a:buNone/>
            </a:pPr>
            <a:r>
              <a:rPr lang="en-US" sz="3200" dirty="0"/>
              <a:t>                                                      (</a:t>
            </a:r>
            <a:r>
              <a:rPr lang="en-US" sz="3200" dirty="0" err="1"/>
              <a:t>Nilson</a:t>
            </a:r>
            <a:r>
              <a:rPr lang="en-US" sz="3200" dirty="0"/>
              <a:t>, 2010, p.229)</a:t>
            </a:r>
            <a:endParaRPr lang="en-US" sz="3200" dirty="0">
              <a:solidFill>
                <a:schemeClr val="accent1"/>
              </a:solidFill>
            </a:endParaRP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Classroom Assessment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153400" cy="4831560"/>
          </a:xfrm>
        </p:spPr>
        <p:txBody>
          <a:bodyPr>
            <a:normAutofit/>
          </a:bodyPr>
          <a:lstStyle/>
          <a:p>
            <a:r>
              <a:rPr lang="en-US" dirty="0"/>
              <a:t>Preferred learning methods (11 items)</a:t>
            </a:r>
          </a:p>
          <a:p>
            <a:r>
              <a:rPr lang="en-US" dirty="0"/>
              <a:t>N=136 (five sections over three semesters)</a:t>
            </a:r>
          </a:p>
          <a:p>
            <a:r>
              <a:rPr lang="en-US" dirty="0"/>
              <a:t>Identify all preferred learning methods</a:t>
            </a:r>
          </a:p>
          <a:p>
            <a:r>
              <a:rPr lang="en-US" dirty="0"/>
              <a:t>Identify least preferred learning methods</a:t>
            </a:r>
          </a:p>
          <a:p>
            <a:r>
              <a:rPr lang="en-US" dirty="0"/>
              <a:t>Rank #1, #2, #3 preferred learning methods (top three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pPr marL="6858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7957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52578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2800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en-US" sz="2800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Spring/Fall 2011/Spring 2012 Classroom Assessment</a:t>
            </a:r>
          </a:p>
          <a:p>
            <a:pPr algn="ctr"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/>
            </a:r>
            <a:br>
              <a:rPr lang="en-US" sz="2800" b="1" dirty="0" smtClean="0">
                <a:solidFill>
                  <a:schemeClr val="bg1"/>
                </a:solidFill>
              </a:rPr>
            </a:br>
            <a:r>
              <a:rPr lang="en-US" sz="2800" b="1" dirty="0" smtClean="0">
                <a:solidFill>
                  <a:schemeClr val="bg1"/>
                </a:solidFill>
              </a:rPr>
              <a:t>NUR 30900:  </a:t>
            </a:r>
            <a:r>
              <a:rPr lang="en-US" sz="2800" b="1" dirty="0" err="1" smtClean="0">
                <a:solidFill>
                  <a:schemeClr val="bg1"/>
                </a:solidFill>
              </a:rPr>
              <a:t>Transcultural</a:t>
            </a:r>
            <a:r>
              <a:rPr lang="en-US" sz="2800" b="1" dirty="0" smtClean="0">
                <a:solidFill>
                  <a:schemeClr val="bg1"/>
                </a:solidFill>
              </a:rPr>
              <a:t> Health Care</a:t>
            </a:r>
          </a:p>
          <a:p>
            <a:pPr algn="ctr"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/>
            </a:r>
            <a:br>
              <a:rPr lang="en-US" sz="2800" b="1" dirty="0" smtClean="0">
                <a:solidFill>
                  <a:schemeClr val="bg1"/>
                </a:solidFill>
              </a:rPr>
            </a:br>
            <a:r>
              <a:rPr lang="en-US" sz="2800" b="1" dirty="0" smtClean="0">
                <a:solidFill>
                  <a:schemeClr val="bg1"/>
                </a:solidFill>
              </a:rPr>
              <a:t>Students (N=136, 5 Sections) Ranking of Preferred Learning Methods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381000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All Preferred Lear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45720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All Preferred Learning Methods</a:t>
            </a:r>
            <a:endParaRPr lang="en-US" sz="4000" b="1" dirty="0">
              <a:solidFill>
                <a:schemeClr val="bg1"/>
              </a:solidFill>
            </a:endParaRPr>
          </a:p>
        </p:txBody>
      </p:sp>
      <p:pic>
        <p:nvPicPr>
          <p:cNvPr id="20" name="Picture 19" descr="to go with chart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371600"/>
            <a:ext cx="3004999" cy="3352800"/>
          </a:xfrm>
          <a:prstGeom prst="rect">
            <a:avLst/>
          </a:prstGeom>
        </p:spPr>
      </p:pic>
      <p:pic>
        <p:nvPicPr>
          <p:cNvPr id="21" name="Picture 20" descr="chart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05199" y="1752600"/>
            <a:ext cx="5400741" cy="327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90600"/>
            <a:ext cx="8458200" cy="4669536"/>
          </a:xfrm>
        </p:spPr>
        <p:txBody>
          <a:bodyPr/>
          <a:lstStyle/>
          <a:p>
            <a:pPr algn="ctr"/>
            <a:r>
              <a:rPr lang="en-US" sz="3600" b="1" i="1" dirty="0"/>
              <a:t>Theory-driven Student Engagement</a:t>
            </a:r>
            <a:r>
              <a:rPr lang="en-US" sz="3600" b="1" i="1" dirty="0" smtClean="0"/>
              <a:t>:</a:t>
            </a:r>
            <a:br>
              <a:rPr lang="en-US" sz="3600" b="1" i="1" dirty="0" smtClean="0"/>
            </a:br>
            <a:r>
              <a:rPr lang="en-US" sz="3600" b="1" i="1" dirty="0"/>
              <a:t/>
            </a:r>
            <a:br>
              <a:rPr lang="en-US" sz="3600" b="1" i="1" dirty="0"/>
            </a:br>
            <a:r>
              <a:rPr lang="en-US" sz="3600" b="1" i="1" dirty="0"/>
              <a:t>Challenges, </a:t>
            </a:r>
            <a:r>
              <a:rPr lang="en-US" sz="3600" b="1" i="1" dirty="0" smtClean="0"/>
              <a:t/>
            </a:r>
            <a:br>
              <a:rPr lang="en-US" sz="3600" b="1" i="1" dirty="0" smtClean="0"/>
            </a:br>
            <a:r>
              <a:rPr lang="en-US" sz="3600" b="1" i="1" dirty="0"/>
              <a:t/>
            </a:r>
            <a:br>
              <a:rPr lang="en-US" sz="3600" b="1" i="1" dirty="0"/>
            </a:br>
            <a:r>
              <a:rPr lang="en-US" sz="3600" b="1" i="1" dirty="0"/>
              <a:t>Complexities</a:t>
            </a:r>
            <a:r>
              <a:rPr lang="en-US" sz="3600" b="1" i="1" dirty="0" smtClean="0"/>
              <a:t>,</a:t>
            </a:r>
            <a:br>
              <a:rPr lang="en-US" sz="3600" b="1" i="1" dirty="0" smtClean="0"/>
            </a:br>
            <a:r>
              <a:rPr lang="en-US" sz="3600" b="1" i="1" dirty="0" smtClean="0"/>
              <a:t>  </a:t>
            </a:r>
            <a:r>
              <a:rPr lang="en-US" sz="3600" b="1" i="1" dirty="0"/>
              <a:t/>
            </a:r>
            <a:br>
              <a:rPr lang="en-US" sz="3600" b="1" i="1" dirty="0"/>
            </a:br>
            <a:r>
              <a:rPr lang="en-US" sz="3600" b="1" i="1" dirty="0"/>
              <a:t>and Cultural Competence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253745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381000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All Preferred Lear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-152400" y="457200"/>
            <a:ext cx="929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Least Preferred Learning Methods</a:t>
            </a:r>
            <a:endParaRPr lang="en-US" sz="4000" b="1" dirty="0">
              <a:solidFill>
                <a:schemeClr val="bg1"/>
              </a:solidFill>
            </a:endParaRPr>
          </a:p>
        </p:txBody>
      </p:sp>
      <p:pic>
        <p:nvPicPr>
          <p:cNvPr id="7" name="Picture 6" descr="Least tex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447800"/>
            <a:ext cx="3004999" cy="3352800"/>
          </a:xfrm>
          <a:prstGeom prst="rect">
            <a:avLst/>
          </a:prstGeom>
        </p:spPr>
      </p:pic>
      <p:pic>
        <p:nvPicPr>
          <p:cNvPr id="9" name="Picture 8" descr="least cha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52800" y="1905000"/>
            <a:ext cx="5564957" cy="3352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80306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n w="6350">
                  <a:noFill/>
                </a:ln>
                <a:solidFill>
                  <a:schemeClr val="bg1"/>
                </a:solidFill>
                <a:effectLst/>
              </a:rPr>
              <a:t>Ranked 1st Learning Methods</a:t>
            </a:r>
            <a:endParaRPr lang="en-US" sz="4000" b="1" dirty="0">
              <a:ln w="6350">
                <a:noFill/>
              </a:ln>
              <a:solidFill>
                <a:schemeClr val="bg1"/>
              </a:solidFill>
            </a:endParaRPr>
          </a:p>
        </p:txBody>
      </p:sp>
      <p:pic>
        <p:nvPicPr>
          <p:cNvPr id="5" name="Picture 4" descr="first tex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1676400"/>
            <a:ext cx="2731818" cy="3048000"/>
          </a:xfrm>
          <a:prstGeom prst="rect">
            <a:avLst/>
          </a:prstGeom>
        </p:spPr>
      </p:pic>
      <p:pic>
        <p:nvPicPr>
          <p:cNvPr id="6" name="Picture 5" descr="First cha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0" y="2057400"/>
            <a:ext cx="5691433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81000" y="1143000"/>
            <a:ext cx="8610600" cy="5562600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 smtClean="0"/>
              <a:t>Challenges and proactive strategies have been examined.</a:t>
            </a:r>
          </a:p>
          <a:p>
            <a:endParaRPr lang="en-US" sz="2600" dirty="0" smtClean="0"/>
          </a:p>
          <a:p>
            <a:r>
              <a:rPr lang="en-US" sz="2600" dirty="0" smtClean="0"/>
              <a:t>Theory-driven instructional design was featured.</a:t>
            </a:r>
          </a:p>
          <a:p>
            <a:endParaRPr lang="en-US" sz="2600" dirty="0" smtClean="0"/>
          </a:p>
          <a:p>
            <a:r>
              <a:rPr lang="en-US" sz="2600" dirty="0" smtClean="0"/>
              <a:t>Adult learning and engagement principles were applied effectively.</a:t>
            </a:r>
          </a:p>
          <a:p>
            <a:endParaRPr lang="en-US" sz="2600" dirty="0" smtClean="0"/>
          </a:p>
          <a:p>
            <a:r>
              <a:rPr lang="en-US" sz="2600" dirty="0" smtClean="0"/>
              <a:t>Ultimate engagement must come from within the student.</a:t>
            </a:r>
          </a:p>
          <a:p>
            <a:endParaRPr lang="en-US" sz="2600" dirty="0" smtClean="0"/>
          </a:p>
          <a:p>
            <a:r>
              <a:rPr lang="en-US" sz="2600" dirty="0" smtClean="0"/>
              <a:t>Faculty assure a safe environment for exploring sensitive topics, differing views on real world matters</a:t>
            </a:r>
            <a:r>
              <a:rPr lang="en-US" sz="2600" dirty="0"/>
              <a:t> </a:t>
            </a:r>
            <a:r>
              <a:rPr lang="en-US" sz="2600" dirty="0" smtClean="0"/>
              <a:t>through the use of ground rules.</a:t>
            </a:r>
          </a:p>
          <a:p>
            <a:endParaRPr lang="en-US" sz="2600" dirty="0" smtClean="0"/>
          </a:p>
          <a:p>
            <a:r>
              <a:rPr lang="en-US" sz="2800" dirty="0"/>
              <a:t>Preliminary findings support educational methodologies embedded in this transcultural course.  </a:t>
            </a:r>
          </a:p>
          <a:p>
            <a:endParaRPr lang="en-US" sz="2600" dirty="0" smtClean="0"/>
          </a:p>
          <a:p>
            <a:endParaRPr lang="en-US" sz="2600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81000" y="0"/>
            <a:ext cx="7239000" cy="1362075"/>
          </a:xfrm>
        </p:spPr>
        <p:txBody>
          <a:bodyPr>
            <a:normAutofit/>
          </a:bodyPr>
          <a:lstStyle/>
          <a:p>
            <a:r>
              <a:rPr lang="en-US" sz="5400" dirty="0" smtClean="0"/>
              <a:t>Summary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Parting Thoughts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81000" y="1371600"/>
            <a:ext cx="4040188" cy="639762"/>
          </a:xfrm>
        </p:spPr>
        <p:txBody>
          <a:bodyPr/>
          <a:lstStyle/>
          <a:p>
            <a:r>
              <a:rPr lang="en-US" dirty="0" smtClean="0"/>
              <a:t>(</a:t>
            </a:r>
            <a:r>
              <a:rPr lang="en-US" dirty="0" err="1" smtClean="0"/>
              <a:t>Nilson</a:t>
            </a:r>
            <a:r>
              <a:rPr lang="en-US" dirty="0" smtClean="0"/>
              <a:t>, 2010, p.51)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>
          <a:xfrm>
            <a:off x="4800600" y="1066800"/>
            <a:ext cx="4041775" cy="639762"/>
          </a:xfrm>
        </p:spPr>
        <p:txBody>
          <a:bodyPr/>
          <a:lstStyle/>
          <a:p>
            <a:r>
              <a:rPr lang="en-US" dirty="0" smtClean="0"/>
              <a:t>Beckman &amp; </a:t>
            </a:r>
            <a:r>
              <a:rPr lang="en-US" dirty="0" err="1" smtClean="0"/>
              <a:t>Harges</a:t>
            </a:r>
            <a:r>
              <a:rPr lang="en-US" dirty="0" smtClean="0"/>
              <a:t>, 2013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152400" y="1981200"/>
            <a:ext cx="4040188" cy="457200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Anticipated outcomes are to "induce genuine fascination with the subject, a sense of relevance and applicability to life and the world, a sense of accomplishment in mastering it, and a sense of calling to </a:t>
            </a:r>
            <a:r>
              <a:rPr lang="en-US" sz="2800" dirty="0" smtClean="0"/>
              <a:t>it“. </a:t>
            </a:r>
            <a:endParaRPr lang="en-US" sz="2800" dirty="0"/>
          </a:p>
          <a:p>
            <a:pPr>
              <a:buNone/>
            </a:pPr>
            <a:r>
              <a:rPr lang="en-US" dirty="0"/>
              <a:t>                                   </a:t>
            </a:r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8200" y="1752600"/>
            <a:ext cx="43434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This vision can only be experienced in partnership between faculty/student, students/students, and students/people from diverse backgrounds.  </a:t>
            </a:r>
          </a:p>
          <a:p>
            <a:pPr>
              <a:buNone/>
            </a:pPr>
            <a:endParaRPr lang="en-US" sz="2800" dirty="0"/>
          </a:p>
          <a:p>
            <a:r>
              <a:rPr lang="en-US" sz="2800" dirty="0"/>
              <a:t>Only then will the educational goals of expanding awareness, sensitivity, and beginning cultural competence be realized.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5851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990600"/>
            <a:ext cx="8229600" cy="5867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 </a:t>
            </a:r>
          </a:p>
          <a:p>
            <a:r>
              <a:rPr lang="en-US" dirty="0" err="1" smtClean="0"/>
              <a:t>Giger</a:t>
            </a:r>
            <a:r>
              <a:rPr lang="en-US" dirty="0" smtClean="0"/>
              <a:t>,  J. N.  &amp;  </a:t>
            </a:r>
            <a:r>
              <a:rPr lang="en-US" dirty="0" err="1" smtClean="0"/>
              <a:t>Davidhizar</a:t>
            </a:r>
            <a:r>
              <a:rPr lang="en-US" dirty="0" smtClean="0"/>
              <a:t>, R. E. (2008).  </a:t>
            </a:r>
            <a:r>
              <a:rPr lang="en-US" i="1" dirty="0" err="1" smtClean="0"/>
              <a:t>Transcultural</a:t>
            </a:r>
            <a:r>
              <a:rPr lang="en-US" i="1" dirty="0" smtClean="0"/>
              <a:t> Nursing:  Assessment and intervention</a:t>
            </a:r>
            <a:r>
              <a:rPr lang="en-US" dirty="0" smtClean="0"/>
              <a:t>  (5</a:t>
            </a:r>
            <a:r>
              <a:rPr lang="en-US" baseline="30000" dirty="0" smtClean="0"/>
              <a:t>th</a:t>
            </a:r>
            <a:r>
              <a:rPr lang="en-US" dirty="0" smtClean="0"/>
              <a:t> ed.).  St. Louis, MO:  Mosby Elsevier.</a:t>
            </a:r>
          </a:p>
          <a:p>
            <a:endParaRPr lang="en-US" dirty="0" smtClean="0"/>
          </a:p>
          <a:p>
            <a:r>
              <a:rPr lang="en-US" dirty="0"/>
              <a:t>Keller, J. M. (2008). An integrative theory of motivation, volition, and performance. </a:t>
            </a:r>
            <a:r>
              <a:rPr lang="en-US" i="1" dirty="0"/>
              <a:t>Technology, Instruction, Cognition, and Learning, 6</a:t>
            </a:r>
            <a:r>
              <a:rPr lang="en-US" dirty="0"/>
              <a:t>, 79-104.</a:t>
            </a:r>
          </a:p>
          <a:p>
            <a:endParaRPr lang="en-US" dirty="0" smtClean="0"/>
          </a:p>
          <a:p>
            <a:r>
              <a:rPr lang="en-US" dirty="0" smtClean="0"/>
              <a:t>Knowles, M.  (1990). </a:t>
            </a:r>
            <a:r>
              <a:rPr lang="en-US" i="1" dirty="0" smtClean="0"/>
              <a:t>The adult learner: A neglected species</a:t>
            </a:r>
            <a:r>
              <a:rPr lang="en-US" dirty="0" smtClean="0"/>
              <a:t>.  Houston, Texas: Gulf Publishing. </a:t>
            </a:r>
          </a:p>
          <a:p>
            <a:endParaRPr lang="en-US" dirty="0" smtClean="0"/>
          </a:p>
          <a:p>
            <a:r>
              <a:rPr lang="en-US" dirty="0" err="1" smtClean="0"/>
              <a:t>Nilson</a:t>
            </a:r>
            <a:r>
              <a:rPr lang="en-US" dirty="0" smtClean="0"/>
              <a:t>, L. (2010). </a:t>
            </a:r>
            <a:r>
              <a:rPr lang="en-US" i="1" dirty="0" smtClean="0"/>
              <a:t>Teaching at its best:  A research-based resource for college instructors</a:t>
            </a:r>
            <a:r>
              <a:rPr lang="en-US" dirty="0" smtClean="0"/>
              <a:t>.  San Francisco, CA:  </a:t>
            </a:r>
            <a:r>
              <a:rPr lang="en-US" dirty="0" err="1" smtClean="0"/>
              <a:t>Jossey</a:t>
            </a:r>
            <a:r>
              <a:rPr lang="en-US" dirty="0" smtClean="0"/>
              <a:t>-Bass.</a:t>
            </a:r>
          </a:p>
          <a:p>
            <a:endParaRPr lang="en-US" dirty="0" smtClean="0"/>
          </a:p>
          <a:p>
            <a:r>
              <a:rPr lang="en-US" dirty="0" err="1" smtClean="0"/>
              <a:t>Neuman</a:t>
            </a:r>
            <a:r>
              <a:rPr lang="en-US" dirty="0" smtClean="0"/>
              <a:t>, B. &amp; Fawcett, J.  (2011). </a:t>
            </a:r>
            <a:r>
              <a:rPr lang="en-US" i="1" dirty="0" smtClean="0"/>
              <a:t>The </a:t>
            </a:r>
            <a:r>
              <a:rPr lang="en-US" i="1" dirty="0" err="1" smtClean="0"/>
              <a:t>Neuman</a:t>
            </a:r>
            <a:r>
              <a:rPr lang="en-US" i="1" dirty="0" smtClean="0"/>
              <a:t> Systems Model</a:t>
            </a:r>
            <a:r>
              <a:rPr lang="en-US" dirty="0" smtClean="0"/>
              <a:t> (5</a:t>
            </a:r>
            <a:r>
              <a:rPr lang="en-US" baseline="30000" dirty="0" smtClean="0"/>
              <a:t>th</a:t>
            </a:r>
            <a:r>
              <a:rPr lang="en-US" dirty="0" smtClean="0"/>
              <a:t> ed.).  Boston, MA:  Pearson.</a:t>
            </a:r>
          </a:p>
          <a:p>
            <a:endParaRPr lang="en-US" dirty="0"/>
          </a:p>
          <a:p>
            <a:r>
              <a:rPr lang="en-US" dirty="0" err="1" smtClean="0"/>
              <a:t>Purnell</a:t>
            </a:r>
            <a:r>
              <a:rPr lang="en-US" dirty="0" smtClean="0"/>
              <a:t>, L. (2013).  Transcultural health care: A culturally competent approach (4</a:t>
            </a:r>
            <a:r>
              <a:rPr lang="en-US" baseline="30000" dirty="0" smtClean="0"/>
              <a:t>th</a:t>
            </a:r>
            <a:r>
              <a:rPr lang="en-US" dirty="0" smtClean="0"/>
              <a:t> ed</a:t>
            </a:r>
            <a:r>
              <a:rPr lang="en-US" dirty="0"/>
              <a:t>.). Philadelphia, PA:  F. A. Davis Company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Purnell</a:t>
            </a:r>
            <a:r>
              <a:rPr lang="en-US" dirty="0" smtClean="0"/>
              <a:t>, L. D. &amp; </a:t>
            </a:r>
            <a:r>
              <a:rPr lang="en-US" dirty="0" err="1" smtClean="0"/>
              <a:t>Paulanka</a:t>
            </a:r>
            <a:r>
              <a:rPr lang="en-US" dirty="0" smtClean="0"/>
              <a:t>, B. J. (2008).  </a:t>
            </a:r>
            <a:r>
              <a:rPr lang="en-US" i="1" dirty="0" err="1" smtClean="0"/>
              <a:t>Transcultural</a:t>
            </a:r>
            <a:r>
              <a:rPr lang="en-US" i="1" dirty="0" smtClean="0"/>
              <a:t> health care:  A culturally competent approach</a:t>
            </a:r>
            <a:r>
              <a:rPr lang="en-US" dirty="0" smtClean="0"/>
              <a:t> (3</a:t>
            </a:r>
            <a:r>
              <a:rPr lang="en-US" baseline="30000" dirty="0" smtClean="0"/>
              <a:t>rd</a:t>
            </a:r>
            <a:r>
              <a:rPr lang="en-US" dirty="0" smtClean="0"/>
              <a:t> ed.).  Philadelphia, PA:  F. A. Davis Company.</a:t>
            </a:r>
          </a:p>
          <a:p>
            <a:endParaRPr lang="en-US" dirty="0" smtClean="0"/>
          </a:p>
          <a:p>
            <a:r>
              <a:rPr lang="en-US" dirty="0" err="1" smtClean="0"/>
              <a:t>Spector</a:t>
            </a:r>
            <a:r>
              <a:rPr lang="en-US" dirty="0" smtClean="0"/>
              <a:t>, R. E. (2009).  </a:t>
            </a:r>
            <a:r>
              <a:rPr lang="en-US" i="1" dirty="0" smtClean="0"/>
              <a:t>Cultural diversity in health and illness</a:t>
            </a:r>
            <a:r>
              <a:rPr lang="en-US" dirty="0" smtClean="0"/>
              <a:t> (7</a:t>
            </a:r>
            <a:r>
              <a:rPr lang="en-US" baseline="30000" dirty="0" smtClean="0"/>
              <a:t>th</a:t>
            </a:r>
            <a:r>
              <a:rPr lang="en-US" dirty="0" smtClean="0"/>
              <a:t> ed.).  Upper Saddle River, NJ:  Pearson Prentice Hall.</a:t>
            </a:r>
          </a:p>
          <a:p>
            <a:endParaRPr lang="en-US" dirty="0" smtClean="0"/>
          </a:p>
          <a:p>
            <a:r>
              <a:rPr lang="en-US" dirty="0" smtClean="0"/>
              <a:t>Whitehead, D., Weiss, S., &amp; </a:t>
            </a:r>
            <a:r>
              <a:rPr lang="en-US" dirty="0" err="1" smtClean="0"/>
              <a:t>Tappen</a:t>
            </a:r>
            <a:r>
              <a:rPr lang="en-US" dirty="0" smtClean="0"/>
              <a:t>, R. (2010).  </a:t>
            </a:r>
            <a:r>
              <a:rPr lang="en-US" i="1" dirty="0" smtClean="0"/>
              <a:t>Essentials of nursing leadership and management</a:t>
            </a:r>
            <a:r>
              <a:rPr lang="en-US" dirty="0" smtClean="0"/>
              <a:t>.  Philadelphia, PA:  </a:t>
            </a:r>
            <a:r>
              <a:rPr lang="en-US" dirty="0" err="1" smtClean="0"/>
              <a:t>F.A.Davis</a:t>
            </a:r>
            <a:r>
              <a:rPr lang="en-US" dirty="0" smtClean="0"/>
              <a:t> Co.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152400"/>
            <a:ext cx="7239000" cy="1362075"/>
          </a:xfrm>
        </p:spPr>
        <p:txBody>
          <a:bodyPr>
            <a:normAutofit/>
          </a:bodyPr>
          <a:lstStyle/>
          <a:p>
            <a:r>
              <a:rPr lang="en-US" sz="4400" dirty="0" smtClean="0"/>
              <a:t>References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23875" y="228600"/>
            <a:ext cx="8610600" cy="1828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We are interested in hearing your perspectives on</a:t>
            </a:r>
            <a:br>
              <a:rPr lang="en-US" dirty="0" smtClean="0"/>
            </a:br>
            <a:r>
              <a:rPr lang="en-US" sz="2000" dirty="0" smtClean="0"/>
              <a:t>(as time allows)</a:t>
            </a:r>
            <a:endParaRPr lang="en-US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81200"/>
            <a:ext cx="8534400" cy="4876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…your </a:t>
            </a:r>
            <a:r>
              <a:rPr lang="en-US" sz="2800" dirty="0"/>
              <a:t>success and failures in engaging </a:t>
            </a:r>
            <a:r>
              <a:rPr lang="en-US" sz="2800" dirty="0" smtClean="0"/>
              <a:t>students</a:t>
            </a:r>
          </a:p>
          <a:p>
            <a:r>
              <a:rPr lang="en-US" sz="2800" dirty="0" smtClean="0"/>
              <a:t>…more specifically with culturally sensitive topics</a:t>
            </a:r>
          </a:p>
          <a:p>
            <a:endParaRPr lang="en-US" sz="2800" dirty="0"/>
          </a:p>
          <a:p>
            <a:r>
              <a:rPr lang="en-US" sz="2800" dirty="0" smtClean="0"/>
              <a:t>“In your opinion, why is there conflict about working with culturally diverse patients?”</a:t>
            </a:r>
          </a:p>
          <a:p>
            <a:r>
              <a:rPr lang="en-US" sz="2800" dirty="0" smtClean="0"/>
              <a:t>“What attitudes are necessary to delivery quality care to patients whose culture is different from yours?” </a:t>
            </a:r>
          </a:p>
          <a:p>
            <a:pPr marL="6858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			(</a:t>
            </a:r>
            <a:r>
              <a:rPr lang="en-US" sz="2800" dirty="0" err="1" smtClean="0"/>
              <a:t>Purnell</a:t>
            </a:r>
            <a:r>
              <a:rPr lang="en-US" sz="2800" dirty="0" smtClean="0"/>
              <a:t>, 2013, p.45)</a:t>
            </a:r>
          </a:p>
          <a:p>
            <a:r>
              <a:rPr lang="en-US" sz="2800" dirty="0" smtClean="0"/>
              <a:t>What factors create </a:t>
            </a:r>
            <a:r>
              <a:rPr lang="en-US" sz="2800" dirty="0"/>
              <a:t>barriers to </a:t>
            </a:r>
            <a:r>
              <a:rPr lang="en-US" sz="2800" dirty="0" smtClean="0"/>
              <a:t>patient-centered care? </a:t>
            </a:r>
            <a:r>
              <a:rPr lang="en-US" sz="2200" dirty="0" smtClean="0">
                <a:hlinkClick r:id="rId2"/>
              </a:rPr>
              <a:t>http</a:t>
            </a:r>
            <a:r>
              <a:rPr lang="en-US" sz="2200" dirty="0">
                <a:hlinkClick r:id="rId2"/>
              </a:rPr>
              <a:t>://</a:t>
            </a:r>
            <a:r>
              <a:rPr lang="en-US" sz="2200" dirty="0" smtClean="0">
                <a:hlinkClick r:id="rId2"/>
              </a:rPr>
              <a:t>www.aacn.nche.edu/faculty/qsen/competencies.pdf</a:t>
            </a:r>
            <a:r>
              <a:rPr lang="en-US" sz="2200" dirty="0" smtClean="0"/>
              <a:t> (p.11)</a:t>
            </a:r>
          </a:p>
          <a:p>
            <a:pPr lvl="5"/>
            <a:endParaRPr lang="en-US" sz="200" dirty="0" smtClean="0"/>
          </a:p>
          <a:p>
            <a:pPr marL="6858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8600" y="381000"/>
            <a:ext cx="8229600" cy="1399032"/>
          </a:xfrm>
        </p:spPr>
        <p:txBody>
          <a:bodyPr>
            <a:normAutofit/>
          </a:bodyPr>
          <a:lstStyle/>
          <a:p>
            <a:r>
              <a:rPr lang="en-US" b="1" dirty="0" smtClean="0"/>
              <a:t>Participant outcomes: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28600" y="1438275"/>
            <a:ext cx="8686800" cy="54102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3500" dirty="0" smtClean="0"/>
              <a:t>Discuss </a:t>
            </a:r>
            <a:r>
              <a:rPr lang="en-US" sz="3500" dirty="0"/>
              <a:t>challenges of student engagement on multicultural and diversity topics. </a:t>
            </a:r>
            <a:endParaRPr lang="en-US" sz="3500" dirty="0" smtClean="0"/>
          </a:p>
          <a:p>
            <a:pPr marL="64008" lvl="0" indent="0">
              <a:buNone/>
            </a:pPr>
            <a:r>
              <a:rPr lang="en-US" sz="3500" dirty="0" smtClean="0"/>
              <a:t> </a:t>
            </a:r>
            <a:endParaRPr lang="en-US" sz="3500" dirty="0"/>
          </a:p>
          <a:p>
            <a:pPr lvl="0"/>
            <a:r>
              <a:rPr lang="en-US" sz="3500" dirty="0"/>
              <a:t>Identify the force of utilizing nursing and </a:t>
            </a:r>
            <a:r>
              <a:rPr lang="en-US" sz="3500" dirty="0" smtClean="0"/>
              <a:t>learning </a:t>
            </a:r>
            <a:r>
              <a:rPr lang="en-US" sz="3500" dirty="0"/>
              <a:t>theories to drive instructional design of a transcultural healthcare course</a:t>
            </a:r>
            <a:r>
              <a:rPr lang="en-US" sz="3500" dirty="0" smtClean="0"/>
              <a:t>.</a:t>
            </a:r>
          </a:p>
          <a:p>
            <a:pPr marL="64008" lvl="0" indent="0">
              <a:buNone/>
            </a:pPr>
            <a:endParaRPr lang="en-US" sz="3500" dirty="0"/>
          </a:p>
          <a:p>
            <a:pPr lvl="0"/>
            <a:r>
              <a:rPr lang="en-US" sz="3500" dirty="0"/>
              <a:t>Examine the components of this course that specifically contribute to IOM recommendations and QSEN knowledge, skills, and attitude goals in healthcare delivery to peoples from diverse backgrounds.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05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228600"/>
            <a:ext cx="8001000" cy="1197864"/>
          </a:xfrm>
        </p:spPr>
        <p:txBody>
          <a:bodyPr>
            <a:normAutofit fontScale="90000"/>
          </a:bodyPr>
          <a:lstStyle/>
          <a:p>
            <a:r>
              <a:rPr lang="en-US" sz="4400" b="1" dirty="0"/>
              <a:t>Participant </a:t>
            </a:r>
            <a:r>
              <a:rPr lang="en-US" sz="4400" b="1" dirty="0" smtClean="0"/>
              <a:t>outcomes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100" b="1" dirty="0" smtClean="0"/>
              <a:t>(continued)</a:t>
            </a:r>
            <a:endParaRPr lang="en-US" sz="3100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057400"/>
            <a:ext cx="8762999" cy="4572000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Identify ground rules for creating a safe learning environment</a:t>
            </a:r>
            <a:r>
              <a:rPr lang="en-US" sz="3200" dirty="0" smtClean="0"/>
              <a:t>.</a:t>
            </a:r>
          </a:p>
          <a:p>
            <a:endParaRPr lang="en-US" sz="3200" dirty="0" smtClean="0"/>
          </a:p>
          <a:p>
            <a:r>
              <a:rPr lang="en-US" sz="3200" dirty="0"/>
              <a:t>Identify multiple teaching strategies evolving from evidence-based adult learning principles for self and multicultural exploration</a:t>
            </a:r>
            <a:r>
              <a:rPr lang="en-US" sz="3200" dirty="0" smtClean="0"/>
              <a:t>.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/>
              <a:t>Examine classroom assessment findings on learning preferences. </a:t>
            </a:r>
          </a:p>
          <a:p>
            <a:endParaRPr lang="en-US" b="1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64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/>
              <a:t>Overview</a:t>
            </a:r>
            <a:endParaRPr lang="en-US" sz="4400" b="1" dirty="0"/>
          </a:p>
        </p:txBody>
      </p:sp>
      <p:sp>
        <p:nvSpPr>
          <p:cNvPr id="3" name="Rectangle 2"/>
          <p:cNvSpPr/>
          <p:nvPr/>
        </p:nvSpPr>
        <p:spPr>
          <a:xfrm>
            <a:off x="762000" y="2690336"/>
            <a:ext cx="80772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dirty="0"/>
              <a:t>Challenges and complexities of engaging students on real world culturally sensitive topics in a general education transcultural healthcare course are the essence of this presentation.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8379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381000" y="1828800"/>
            <a:ext cx="8077200" cy="50292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General education course</a:t>
            </a:r>
          </a:p>
          <a:p>
            <a:endParaRPr lang="en-US" sz="2800" dirty="0" smtClean="0"/>
          </a:p>
          <a:p>
            <a:r>
              <a:rPr lang="en-US" sz="2800" dirty="0" smtClean="0"/>
              <a:t>Required in some curricula</a:t>
            </a:r>
          </a:p>
          <a:p>
            <a:endParaRPr lang="en-US" sz="2800" dirty="0" smtClean="0"/>
          </a:p>
          <a:p>
            <a:r>
              <a:rPr lang="en-US" sz="2800" dirty="0" smtClean="0"/>
              <a:t>Traditional classroom F2F </a:t>
            </a:r>
          </a:p>
          <a:p>
            <a:r>
              <a:rPr lang="en-US" sz="2800" dirty="0" smtClean="0"/>
              <a:t>(in progress - transforming for distance delivery)</a:t>
            </a:r>
          </a:p>
          <a:p>
            <a:endParaRPr lang="en-US" sz="2800" dirty="0" smtClean="0"/>
          </a:p>
          <a:p>
            <a:r>
              <a:rPr lang="en-US" sz="2800" dirty="0" smtClean="0"/>
              <a:t>Limited to 35 students</a:t>
            </a:r>
          </a:p>
          <a:p>
            <a:endParaRPr lang="en-US" sz="2800" dirty="0" smtClean="0"/>
          </a:p>
          <a:p>
            <a:r>
              <a:rPr lang="en-US" sz="2800" dirty="0" smtClean="0"/>
              <a:t>Students themselves (diversity of cultures)</a:t>
            </a:r>
          </a:p>
          <a:p>
            <a:endParaRPr lang="en-US" sz="28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33400" y="609600"/>
            <a:ext cx="7239000" cy="685800"/>
          </a:xfrm>
        </p:spPr>
        <p:txBody>
          <a:bodyPr>
            <a:normAutofit fontScale="90000"/>
          </a:bodyPr>
          <a:lstStyle/>
          <a:p>
            <a:r>
              <a:rPr lang="en-US" sz="4900" dirty="0" err="1" smtClean="0"/>
              <a:t>Transcultural</a:t>
            </a:r>
            <a:r>
              <a:rPr lang="en-US" sz="4900" dirty="0" smtClean="0"/>
              <a:t> Healthcare 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3100" dirty="0" smtClean="0"/>
              <a:t>(3 credits)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8090" y="190500"/>
            <a:ext cx="8865910" cy="80637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="1" dirty="0"/>
          </a:p>
          <a:p>
            <a:r>
              <a:rPr lang="en-US" sz="3600" b="1" dirty="0" smtClean="0"/>
              <a:t>Theory-driven student engagement:</a:t>
            </a:r>
          </a:p>
          <a:p>
            <a:pPr algn="r"/>
            <a:endParaRPr lang="en-US" sz="3600" b="1" dirty="0"/>
          </a:p>
          <a:p>
            <a:pPr algn="ctr"/>
            <a:r>
              <a:rPr lang="en-US" sz="3200" b="1" dirty="0" smtClean="0"/>
              <a:t>             </a:t>
            </a:r>
            <a:r>
              <a:rPr lang="en-US" sz="3200" b="1" dirty="0" err="1" smtClean="0"/>
              <a:t>Neuman</a:t>
            </a:r>
            <a:r>
              <a:rPr lang="en-US" sz="3200" b="1" dirty="0" smtClean="0"/>
              <a:t> </a:t>
            </a:r>
            <a:r>
              <a:rPr lang="en-US" sz="3200" b="1" dirty="0"/>
              <a:t>Systems </a:t>
            </a:r>
            <a:r>
              <a:rPr lang="en-US" sz="3200" b="1" dirty="0" smtClean="0"/>
              <a:t>Model</a:t>
            </a:r>
            <a:r>
              <a:rPr lang="en-US" sz="3200" dirty="0" smtClean="0"/>
              <a:t> </a:t>
            </a:r>
          </a:p>
          <a:p>
            <a:pPr algn="ctr"/>
            <a:r>
              <a:rPr lang="en-US" sz="2000" dirty="0" smtClean="0"/>
              <a:t>                        </a:t>
            </a:r>
            <a:r>
              <a:rPr lang="en-US" sz="2800" dirty="0" smtClean="0"/>
              <a:t>As the overarching </a:t>
            </a:r>
            <a:r>
              <a:rPr lang="en-US" sz="2800" dirty="0" err="1" smtClean="0"/>
              <a:t>wholistic</a:t>
            </a:r>
            <a:r>
              <a:rPr lang="en-US" sz="2800" dirty="0" smtClean="0"/>
              <a:t> model, </a:t>
            </a:r>
          </a:p>
          <a:p>
            <a:pPr algn="ctr"/>
            <a:r>
              <a:rPr lang="en-US" sz="2800" dirty="0" smtClean="0"/>
              <a:t>               the NSM provides the professional    </a:t>
            </a:r>
          </a:p>
          <a:p>
            <a:pPr algn="ctr"/>
            <a:r>
              <a:rPr lang="en-US" sz="2800" dirty="0" smtClean="0"/>
              <a:t> nursing and interdisciplinary </a:t>
            </a:r>
          </a:p>
          <a:p>
            <a:pPr algn="ctr"/>
            <a:r>
              <a:rPr lang="en-US" sz="2800" dirty="0" smtClean="0"/>
              <a:t> healthcare </a:t>
            </a:r>
            <a:r>
              <a:rPr lang="en-US" sz="2800" dirty="0"/>
              <a:t>team </a:t>
            </a:r>
            <a:r>
              <a:rPr lang="en-US" sz="2800" dirty="0" smtClean="0"/>
              <a:t>framework.</a:t>
            </a:r>
          </a:p>
          <a:p>
            <a:r>
              <a:rPr lang="en-US" sz="2000" dirty="0" smtClean="0"/>
              <a:t>  </a:t>
            </a:r>
          </a:p>
          <a:p>
            <a:r>
              <a:rPr lang="en-US" sz="2000" b="1" dirty="0" smtClean="0"/>
              <a:t>Wholistic  Client Variables:  Physiological, Psychological, Socio-cultural, Developmental, Spiritual </a:t>
            </a:r>
          </a:p>
          <a:p>
            <a:endParaRPr lang="en-US" sz="2000" b="1" dirty="0"/>
          </a:p>
          <a:p>
            <a:r>
              <a:rPr lang="en-US" sz="2000" b="1" dirty="0" smtClean="0"/>
              <a:t>Environment:  Intra-, Inter-, Extra- personal and Created Environment</a:t>
            </a:r>
          </a:p>
          <a:p>
            <a:endParaRPr lang="en-US" sz="2000" b="1" dirty="0"/>
          </a:p>
          <a:p>
            <a:r>
              <a:rPr lang="en-US" sz="2000" b="1" dirty="0" smtClean="0"/>
              <a:t>Health:  Homeostasis, Reconstitution</a:t>
            </a:r>
          </a:p>
          <a:p>
            <a:endParaRPr lang="en-US" sz="2000" b="1" dirty="0"/>
          </a:p>
          <a:p>
            <a:r>
              <a:rPr lang="en-US" sz="2000" b="1" dirty="0" smtClean="0"/>
              <a:t>Nursing Preventions as Interventions:  Primary, Secondary, Tertiary</a:t>
            </a:r>
          </a:p>
          <a:p>
            <a:endParaRPr lang="en-US" sz="2000" b="1" dirty="0"/>
          </a:p>
          <a:p>
            <a:endParaRPr lang="en-US" sz="2000" b="1" dirty="0" smtClean="0"/>
          </a:p>
          <a:p>
            <a:endParaRPr lang="en-US" sz="2000" b="1" dirty="0" smtClean="0"/>
          </a:p>
          <a:p>
            <a:r>
              <a:rPr lang="en-US" dirty="0" smtClean="0"/>
              <a:t>     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090" y="1371600"/>
            <a:ext cx="2209800" cy="2612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852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371600"/>
            <a:ext cx="861060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3200" b="1" dirty="0" err="1"/>
              <a:t>Purnell</a:t>
            </a:r>
            <a:r>
              <a:rPr lang="en-US" sz="3200" b="1" dirty="0"/>
              <a:t> Model for Cultural Competence</a:t>
            </a:r>
          </a:p>
          <a:p>
            <a:pPr algn="r"/>
            <a:r>
              <a:rPr lang="en-US" sz="2000" dirty="0"/>
              <a:t>provides specificity within cultural domains</a:t>
            </a:r>
          </a:p>
          <a:p>
            <a:pPr algn="r"/>
            <a:endParaRPr lang="en-US" sz="2000" dirty="0" smtClean="0"/>
          </a:p>
          <a:p>
            <a:pPr algn="r"/>
            <a:endParaRPr lang="en-US" sz="2000" dirty="0" smtClean="0"/>
          </a:p>
          <a:p>
            <a:pPr algn="r"/>
            <a:r>
              <a:rPr lang="en-US" sz="2000" dirty="0" smtClean="0">
                <a:hlinkClick r:id="rId2"/>
              </a:rPr>
              <a:t>http</a:t>
            </a:r>
            <a:r>
              <a:rPr lang="en-US" sz="2000" dirty="0">
                <a:hlinkClick r:id="rId2"/>
              </a:rPr>
              <a:t>://</a:t>
            </a:r>
            <a:r>
              <a:rPr lang="en-US" sz="2000" dirty="0" smtClean="0">
                <a:hlinkClick r:id="rId2"/>
              </a:rPr>
              <a:t>www.salisbury.edu/nursing/haitiancultcomp/purnellsmodel.htm</a:t>
            </a:r>
            <a:r>
              <a:rPr lang="en-US" sz="2000" dirty="0" smtClean="0"/>
              <a:t> </a:t>
            </a:r>
            <a:endParaRPr lang="en-US" sz="2000" dirty="0"/>
          </a:p>
          <a:p>
            <a:pPr algn="r"/>
            <a:endParaRPr lang="en-US" sz="2000" dirty="0"/>
          </a:p>
          <a:p>
            <a:pPr algn="r"/>
            <a:r>
              <a:rPr lang="en-US" dirty="0">
                <a:hlinkClick r:id="rId3"/>
              </a:rPr>
              <a:t>http://personal.psu.edu/dcj11/blogs/psu_behrend_nursing_</a:t>
            </a:r>
          </a:p>
          <a:p>
            <a:pPr algn="r"/>
            <a:r>
              <a:rPr lang="en-US" dirty="0" err="1">
                <a:hlinkClick r:id="rId3"/>
              </a:rPr>
              <a:t>department_journal_club</a:t>
            </a:r>
            <a:r>
              <a:rPr lang="en-US" dirty="0">
                <a:hlinkClick r:id="rId3"/>
              </a:rPr>
              <a:t>/Journal%20of%20</a:t>
            </a:r>
          </a:p>
          <a:p>
            <a:pPr algn="r"/>
            <a:r>
              <a:rPr lang="en-US" dirty="0">
                <a:hlinkClick r:id="rId3"/>
              </a:rPr>
              <a:t>Transcultural%20Nursing%20Purnell%20Model.pdf</a:t>
            </a:r>
            <a:r>
              <a:rPr lang="en-US" dirty="0"/>
              <a:t>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14400"/>
            <a:ext cx="1603375" cy="177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330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986</TotalTime>
  <Words>1472</Words>
  <Application>Microsoft Office PowerPoint</Application>
  <PresentationFormat>On-screen Show (4:3)</PresentationFormat>
  <Paragraphs>292</Paragraphs>
  <Slides>35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Calibri</vt:lpstr>
      <vt:lpstr>Consolas</vt:lpstr>
      <vt:lpstr>Corbel</vt:lpstr>
      <vt:lpstr>Wingdings</vt:lpstr>
      <vt:lpstr>Wingdings 2</vt:lpstr>
      <vt:lpstr>Wingdings 3</vt:lpstr>
      <vt:lpstr>Metro</vt:lpstr>
      <vt:lpstr>14th Neuman Systems Model  International Biennial Symposium   </vt:lpstr>
      <vt:lpstr>PowerPoint Presentation</vt:lpstr>
      <vt:lpstr>Theory-driven Student Engagement:  Challenges,   Complexities,    and Cultural Competence</vt:lpstr>
      <vt:lpstr>Participant outcomes: </vt:lpstr>
      <vt:lpstr>Participant outcomes (continued)</vt:lpstr>
      <vt:lpstr>Overview</vt:lpstr>
      <vt:lpstr>Transcultural Healthcare  (3 credits)  </vt:lpstr>
      <vt:lpstr>PowerPoint Presentation</vt:lpstr>
      <vt:lpstr>PowerPoint Presentation</vt:lpstr>
      <vt:lpstr>Purnell’s 12 Domains of Culture </vt:lpstr>
      <vt:lpstr>PowerPoint Presentation</vt:lpstr>
      <vt:lpstr>ARCS – for motivation</vt:lpstr>
      <vt:lpstr>ARCS: Relevance and Attention</vt:lpstr>
      <vt:lpstr>PowerPoint Presentation</vt:lpstr>
      <vt:lpstr>Creating a Safe Environment</vt:lpstr>
      <vt:lpstr>Instructional Design  Teaching Strategies</vt:lpstr>
      <vt:lpstr> To explore cultures effectively,    </vt:lpstr>
      <vt:lpstr>My Story  (ARCS: Attention &amp; Relevance) </vt:lpstr>
      <vt:lpstr>Group Culture Project (ARCS: Confidence) </vt:lpstr>
      <vt:lpstr>Beyond student led discussion,</vt:lpstr>
      <vt:lpstr>Intercultural  Interview/Assessment (Confidence &amp; Satisfaction) </vt:lpstr>
      <vt:lpstr> Strategically applied teaching    methodologies </vt:lpstr>
      <vt:lpstr>PowerPoint Presentation</vt:lpstr>
      <vt:lpstr>IOM and QSEN</vt:lpstr>
      <vt:lpstr>Evidence-based teaching Adult Learning Principles</vt:lpstr>
      <vt:lpstr>Classroom Assessment informs the instructional design and completes the feedback loop </vt:lpstr>
      <vt:lpstr>Classroom Assessment </vt:lpstr>
      <vt:lpstr>PowerPoint Presentation</vt:lpstr>
      <vt:lpstr>PowerPoint Presentation</vt:lpstr>
      <vt:lpstr>PowerPoint Presentation</vt:lpstr>
      <vt:lpstr>Ranked 1st Learning Methods</vt:lpstr>
      <vt:lpstr>Summary</vt:lpstr>
      <vt:lpstr>Parting Thoughts</vt:lpstr>
      <vt:lpstr>References</vt:lpstr>
      <vt:lpstr>We are interested in hearing your perspectives on (as time allows)</vt:lpstr>
    </vt:vector>
  </TitlesOfParts>
  <Company>Indiana University - Purdue University Fort Wayne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Sarah Beckman</cp:lastModifiedBy>
  <cp:revision>115</cp:revision>
  <dcterms:created xsi:type="dcterms:W3CDTF">2012-09-10T22:09:23Z</dcterms:created>
  <dcterms:modified xsi:type="dcterms:W3CDTF">2018-01-31T20:15:05Z</dcterms:modified>
</cp:coreProperties>
</file>